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9" r:id="rId4"/>
    <p:sldId id="266" r:id="rId5"/>
    <p:sldId id="261" r:id="rId6"/>
    <p:sldId id="262" r:id="rId7"/>
    <p:sldId id="263" r:id="rId8"/>
    <p:sldId id="264" r:id="rId9"/>
    <p:sldId id="268" r:id="rId10"/>
    <p:sldId id="267" r:id="rId11"/>
    <p:sldId id="265" r:id="rId12"/>
  </p:sldIdLst>
  <p:sldSz cx="18288000" cy="10287000"/>
  <p:notesSz cx="6858000" cy="9144000"/>
  <p:embeddedFontLst>
    <p:embeddedFont>
      <p:font typeface="Abadi" panose="020B0604020104020204" pitchFamily="34" charset="0"/>
      <p:regular r:id="rId13"/>
    </p:embeddedFont>
    <p:embeddedFont>
      <p:font typeface="TT Drugs" panose="020B0604020202020204" charset="0"/>
      <p:regular r:id="rId14"/>
    </p:embeddedFont>
    <p:embeddedFont>
      <p:font typeface="TT Ricordi Nobili"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1" d="100"/>
          <a:sy n="41" d="100"/>
        </p:scale>
        <p:origin x="210"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jpg>
</file>

<file path=ppt/media/image10.png>
</file>

<file path=ppt/media/image11.png>
</file>

<file path=ppt/media/image12.pn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svg>
</file>

<file path=ppt/media/image24.jpg>
</file>

<file path=ppt/media/image25.jpg>
</file>

<file path=ppt/media/image3.png>
</file>

<file path=ppt/media/image4.jpg>
</file>

<file path=ppt/media/image5.jpeg>
</file>

<file path=ppt/media/image6.jpeg>
</file>

<file path=ppt/media/image7.jpe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hyperlink" Target="https://www.linkedin.com/in/marwa-ismail-7775082b0/" TargetMode="External"/><Relationship Id="rId7" Type="http://schemas.openxmlformats.org/officeDocument/2006/relationships/image" Target="../media/image25.jpg"/><Relationship Id="rId2" Type="http://schemas.openxmlformats.org/officeDocument/2006/relationships/hyperlink" Target="mailto:Marwa81ismail@gmail.com" TargetMode="External"/><Relationship Id="rId1" Type="http://schemas.openxmlformats.org/officeDocument/2006/relationships/slideLayout" Target="../slideLayouts/slideLayout7.xml"/><Relationship Id="rId6" Type="http://schemas.openxmlformats.org/officeDocument/2006/relationships/image" Target="../media/image24.jpg"/><Relationship Id="rId5" Type="http://schemas.openxmlformats.org/officeDocument/2006/relationships/image" Target="../media/image23.sv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8.jpe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gital marketing sign with blue dots and lines&#10;&#10;Description automatically generated with medium confidence">
            <a:extLst>
              <a:ext uri="{FF2B5EF4-FFF2-40B4-BE49-F238E27FC236}">
                <a16:creationId xmlns:a16="http://schemas.microsoft.com/office/drawing/2014/main" id="{B7139C88-1BB9-D644-BC24-76D15299BE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3" name="TextBox 3"/>
          <p:cNvSpPr txBox="1"/>
          <p:nvPr/>
        </p:nvSpPr>
        <p:spPr>
          <a:xfrm>
            <a:off x="-1828800" y="723900"/>
            <a:ext cx="12792831" cy="4145280"/>
          </a:xfrm>
          <a:prstGeom prst="rect">
            <a:avLst/>
          </a:prstGeom>
        </p:spPr>
        <p:txBody>
          <a:bodyPr lIns="0" tIns="0" rIns="0" bIns="0" rtlCol="0" anchor="t">
            <a:spAutoFit/>
          </a:bodyPr>
          <a:lstStyle/>
          <a:p>
            <a:pPr algn="ctr">
              <a:lnSpc>
                <a:spcPts val="15660"/>
              </a:lnSpc>
            </a:pPr>
            <a:r>
              <a:rPr lang="en-US" sz="18000" b="1" spc="-1044" dirty="0">
                <a:solidFill>
                  <a:srgbClr val="FFFFFE"/>
                </a:solidFill>
                <a:latin typeface="TT Ricordi Nobili"/>
                <a:ea typeface="TT Ricordi Nobili"/>
                <a:cs typeface="TT Ricordi Nobili"/>
                <a:sym typeface="TT Ricordi Nobili"/>
              </a:rPr>
              <a:t>MARWA ISMAIL</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CFA"/>
        </a:solidFill>
        <a:effectLst/>
      </p:bgPr>
    </p:bg>
    <p:spTree>
      <p:nvGrpSpPr>
        <p:cNvPr id="1" name=""/>
        <p:cNvGrpSpPr/>
        <p:nvPr/>
      </p:nvGrpSpPr>
      <p:grpSpPr>
        <a:xfrm>
          <a:off x="0" y="0"/>
          <a:ext cx="0" cy="0"/>
          <a:chOff x="0" y="0"/>
          <a:chExt cx="0" cy="0"/>
        </a:xfrm>
      </p:grpSpPr>
      <p:sp>
        <p:nvSpPr>
          <p:cNvPr id="8" name="AutoShape 8"/>
          <p:cNvSpPr/>
          <p:nvPr/>
        </p:nvSpPr>
        <p:spPr>
          <a:xfrm rot="-10800000">
            <a:off x="-902390" y="8595059"/>
            <a:ext cx="21175623" cy="0"/>
          </a:xfrm>
          <a:prstGeom prst="line">
            <a:avLst/>
          </a:prstGeom>
          <a:ln w="9525" cap="flat">
            <a:solidFill>
              <a:srgbClr val="968174"/>
            </a:solidFill>
            <a:prstDash val="solid"/>
            <a:headEnd type="none" w="sm" len="sm"/>
            <a:tailEnd type="none" w="sm" len="sm"/>
          </a:ln>
        </p:spPr>
        <p:txBody>
          <a:bodyPr/>
          <a:lstStyle/>
          <a:p>
            <a:endParaRPr lang="en-US"/>
          </a:p>
        </p:txBody>
      </p:sp>
      <p:pic>
        <p:nvPicPr>
          <p:cNvPr id="6" name="Picture 5">
            <a:extLst>
              <a:ext uri="{FF2B5EF4-FFF2-40B4-BE49-F238E27FC236}">
                <a16:creationId xmlns:a16="http://schemas.microsoft.com/office/drawing/2014/main" id="{C2828FB6-1DEE-450E-915D-2C6073261088}"/>
              </a:ext>
            </a:extLst>
          </p:cNvPr>
          <p:cNvPicPr>
            <a:picLocks noChangeAspect="1"/>
          </p:cNvPicPr>
          <p:nvPr/>
        </p:nvPicPr>
        <p:blipFill>
          <a:blip r:embed="rId2"/>
          <a:stretch>
            <a:fillRect/>
          </a:stretch>
        </p:blipFill>
        <p:spPr>
          <a:xfrm>
            <a:off x="918176" y="2267889"/>
            <a:ext cx="4796823" cy="819403"/>
          </a:xfrm>
          <a:prstGeom prst="rect">
            <a:avLst/>
          </a:prstGeom>
        </p:spPr>
      </p:pic>
      <p:sp>
        <p:nvSpPr>
          <p:cNvPr id="7" name="Google Shape;311;p42">
            <a:extLst>
              <a:ext uri="{FF2B5EF4-FFF2-40B4-BE49-F238E27FC236}">
                <a16:creationId xmlns:a16="http://schemas.microsoft.com/office/drawing/2014/main" id="{B4C074C7-20A2-E2E0-6404-FE435765CB05}"/>
              </a:ext>
            </a:extLst>
          </p:cNvPr>
          <p:cNvSpPr txBox="1">
            <a:spLocks/>
          </p:cNvSpPr>
          <p:nvPr/>
        </p:nvSpPr>
        <p:spPr>
          <a:xfrm>
            <a:off x="1295400" y="3192486"/>
            <a:ext cx="7086600" cy="2274351"/>
          </a:xfrm>
          <a:prstGeom prst="rect">
            <a:avLst/>
          </a:prstGeom>
        </p:spPr>
        <p:txBody>
          <a:bodyPr spcFirstLastPara="1" wrap="square" lIns="91425" tIns="91425" rIns="91425" bIns="91425" anchor="t" anchorCtr="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Font typeface="Arial" pitchFamily="34" charset="0"/>
              <a:buNone/>
            </a:pPr>
            <a:r>
              <a:rPr lang="en-US" sz="2000" dirty="0">
                <a:highlight>
                  <a:srgbClr val="FFFFFF"/>
                </a:highlight>
                <a:latin typeface="Aptos" panose="020B0004020202020204" pitchFamily="34" charset="0"/>
              </a:rPr>
              <a:t>I highly recommend Marwa Ismail as a digital marketer. Her innovative strategies and exceptional skills in digital campaigns have consistently delivered outstanding results. Marwa’s expertise in SEO, PPC, and social media, combined with her ability to stay ahead of trends, makes her a top performer in her field. She is a dedicated professional who adds immense value to any team.</a:t>
            </a:r>
            <a:endParaRPr lang="en-US" sz="2000" dirty="0">
              <a:latin typeface="Aptos" panose="020B0004020202020204" pitchFamily="34" charset="0"/>
            </a:endParaRPr>
          </a:p>
        </p:txBody>
      </p:sp>
      <p:pic>
        <p:nvPicPr>
          <p:cNvPr id="12" name="Picture 11">
            <a:extLst>
              <a:ext uri="{FF2B5EF4-FFF2-40B4-BE49-F238E27FC236}">
                <a16:creationId xmlns:a16="http://schemas.microsoft.com/office/drawing/2014/main" id="{70BB6BA0-EA6A-E962-A5D1-32E568484392}"/>
              </a:ext>
            </a:extLst>
          </p:cNvPr>
          <p:cNvPicPr>
            <a:picLocks noChangeAspect="1"/>
          </p:cNvPicPr>
          <p:nvPr/>
        </p:nvPicPr>
        <p:blipFill>
          <a:blip r:embed="rId3"/>
          <a:stretch>
            <a:fillRect/>
          </a:stretch>
        </p:blipFill>
        <p:spPr>
          <a:xfrm>
            <a:off x="1524000" y="5715742"/>
            <a:ext cx="4724400" cy="875553"/>
          </a:xfrm>
          <a:prstGeom prst="rect">
            <a:avLst/>
          </a:prstGeom>
        </p:spPr>
      </p:pic>
      <p:sp>
        <p:nvSpPr>
          <p:cNvPr id="14" name="TextBox 13">
            <a:extLst>
              <a:ext uri="{FF2B5EF4-FFF2-40B4-BE49-F238E27FC236}">
                <a16:creationId xmlns:a16="http://schemas.microsoft.com/office/drawing/2014/main" id="{4405DC48-7ACA-809C-4192-7AD8B130605A}"/>
              </a:ext>
            </a:extLst>
          </p:cNvPr>
          <p:cNvSpPr txBox="1"/>
          <p:nvPr/>
        </p:nvSpPr>
        <p:spPr>
          <a:xfrm>
            <a:off x="1311287" y="6877131"/>
            <a:ext cx="7412863" cy="1015663"/>
          </a:xfrm>
          <a:prstGeom prst="rect">
            <a:avLst/>
          </a:prstGeom>
          <a:noFill/>
        </p:spPr>
        <p:txBody>
          <a:bodyPr wrap="square">
            <a:spAutoFit/>
          </a:bodyPr>
          <a:lstStyle/>
          <a:p>
            <a:pPr marL="0" lvl="0" indent="0" algn="l" rtl="0">
              <a:spcBef>
                <a:spcPts val="0"/>
              </a:spcBef>
              <a:spcAft>
                <a:spcPts val="0"/>
              </a:spcAft>
              <a:buNone/>
            </a:pPr>
            <a:r>
              <a:rPr lang="en-US" sz="2000" dirty="0">
                <a:highlight>
                  <a:srgbClr val="FFFFFF"/>
                </a:highlight>
                <a:latin typeface="Aptos" panose="020B0004020202020204" pitchFamily="34" charset="0"/>
              </a:rPr>
              <a:t>Marwa Ismail is the best hardworking woman </a:t>
            </a:r>
            <a:r>
              <a:rPr lang="en-US" sz="2000" dirty="0" err="1">
                <a:highlight>
                  <a:srgbClr val="FFFFFF"/>
                </a:highlight>
                <a:latin typeface="Aptos" panose="020B0004020202020204" pitchFamily="34" charset="0"/>
              </a:rPr>
              <a:t>i</a:t>
            </a:r>
            <a:r>
              <a:rPr lang="en-US" sz="2000" dirty="0">
                <a:highlight>
                  <a:srgbClr val="FFFFFF"/>
                </a:highlight>
                <a:latin typeface="Aptos" panose="020B0004020202020204" pitchFamily="34" charset="0"/>
              </a:rPr>
              <a:t> have ever met.</a:t>
            </a:r>
            <a:br>
              <a:rPr lang="en-US" sz="2000" dirty="0">
                <a:highlight>
                  <a:srgbClr val="FFFFFF"/>
                </a:highlight>
                <a:latin typeface="Aptos" panose="020B0004020202020204" pitchFamily="34" charset="0"/>
              </a:rPr>
            </a:br>
            <a:br>
              <a:rPr lang="en-US" sz="2000" dirty="0">
                <a:highlight>
                  <a:srgbClr val="FFFFFF"/>
                </a:highlight>
                <a:latin typeface="Aptos" panose="020B0004020202020204" pitchFamily="34" charset="0"/>
              </a:rPr>
            </a:br>
            <a:r>
              <a:rPr lang="en-US" sz="2000" dirty="0">
                <a:highlight>
                  <a:srgbClr val="FFFFFF"/>
                </a:highlight>
                <a:latin typeface="Aptos" panose="020B0004020202020204" pitchFamily="34" charset="0"/>
              </a:rPr>
              <a:t>She solves all my problems quickly and easily</a:t>
            </a:r>
          </a:p>
        </p:txBody>
      </p:sp>
      <p:pic>
        <p:nvPicPr>
          <p:cNvPr id="17" name="Picture 16">
            <a:extLst>
              <a:ext uri="{FF2B5EF4-FFF2-40B4-BE49-F238E27FC236}">
                <a16:creationId xmlns:a16="http://schemas.microsoft.com/office/drawing/2014/main" id="{7946C329-6C90-C962-182C-461CB8701C9F}"/>
              </a:ext>
            </a:extLst>
          </p:cNvPr>
          <p:cNvPicPr>
            <a:picLocks noChangeAspect="1"/>
          </p:cNvPicPr>
          <p:nvPr/>
        </p:nvPicPr>
        <p:blipFill>
          <a:blip r:embed="rId4"/>
          <a:stretch>
            <a:fillRect/>
          </a:stretch>
        </p:blipFill>
        <p:spPr>
          <a:xfrm>
            <a:off x="9902285" y="2023152"/>
            <a:ext cx="7412721" cy="830224"/>
          </a:xfrm>
          <a:prstGeom prst="rect">
            <a:avLst/>
          </a:prstGeom>
        </p:spPr>
      </p:pic>
      <p:sp>
        <p:nvSpPr>
          <p:cNvPr id="21" name="TextBox 20">
            <a:extLst>
              <a:ext uri="{FF2B5EF4-FFF2-40B4-BE49-F238E27FC236}">
                <a16:creationId xmlns:a16="http://schemas.microsoft.com/office/drawing/2014/main" id="{8B1FD83D-28CE-C722-BD26-B5AB1E5C6545}"/>
              </a:ext>
            </a:extLst>
          </p:cNvPr>
          <p:cNvSpPr txBox="1"/>
          <p:nvPr/>
        </p:nvSpPr>
        <p:spPr>
          <a:xfrm>
            <a:off x="9902285" y="3012160"/>
            <a:ext cx="8209208" cy="1938992"/>
          </a:xfrm>
          <a:prstGeom prst="rect">
            <a:avLst/>
          </a:prstGeom>
          <a:noFill/>
        </p:spPr>
        <p:txBody>
          <a:bodyPr wrap="square">
            <a:spAutoFit/>
          </a:bodyPr>
          <a:lstStyle/>
          <a:p>
            <a:pPr marL="0" lvl="0" indent="0" algn="l" rtl="0">
              <a:spcBef>
                <a:spcPts val="0"/>
              </a:spcBef>
              <a:spcAft>
                <a:spcPts val="0"/>
              </a:spcAft>
              <a:buNone/>
            </a:pPr>
            <a:r>
              <a:rPr lang="en-US" sz="2000" dirty="0">
                <a:highlight>
                  <a:srgbClr val="FFFFFF"/>
                </a:highlight>
                <a:latin typeface="Aptos" panose="020B0004020202020204" pitchFamily="34" charset="0"/>
              </a:rPr>
              <a:t>It is with great enthusiasm that I recommend Marwa Ismail as a digital marketing agent. Marwa consistently demonstrates a deep understanding of digital marketing strategies and has an exceptional ability to execute campaigns that drive results. Her creativity, combined with her analytical skills, allows her to develop innovative solutions that resonate with target audiences.</a:t>
            </a:r>
          </a:p>
        </p:txBody>
      </p:sp>
      <p:pic>
        <p:nvPicPr>
          <p:cNvPr id="22" name="Picture 21">
            <a:extLst>
              <a:ext uri="{FF2B5EF4-FFF2-40B4-BE49-F238E27FC236}">
                <a16:creationId xmlns:a16="http://schemas.microsoft.com/office/drawing/2014/main" id="{57469F9F-6F2A-F9FD-078F-BDB56AB312CA}"/>
              </a:ext>
            </a:extLst>
          </p:cNvPr>
          <p:cNvPicPr>
            <a:picLocks noChangeAspect="1"/>
          </p:cNvPicPr>
          <p:nvPr/>
        </p:nvPicPr>
        <p:blipFill>
          <a:blip r:embed="rId5"/>
          <a:stretch>
            <a:fillRect/>
          </a:stretch>
        </p:blipFill>
        <p:spPr>
          <a:xfrm>
            <a:off x="9971051" y="4970217"/>
            <a:ext cx="5181600" cy="875547"/>
          </a:xfrm>
          <a:prstGeom prst="rect">
            <a:avLst/>
          </a:prstGeom>
        </p:spPr>
      </p:pic>
      <p:sp>
        <p:nvSpPr>
          <p:cNvPr id="24" name="TextBox 23">
            <a:extLst>
              <a:ext uri="{FF2B5EF4-FFF2-40B4-BE49-F238E27FC236}">
                <a16:creationId xmlns:a16="http://schemas.microsoft.com/office/drawing/2014/main" id="{2D47A100-AC4D-75A6-A1BC-9B7AF2B6AE35}"/>
              </a:ext>
            </a:extLst>
          </p:cNvPr>
          <p:cNvSpPr txBox="1"/>
          <p:nvPr/>
        </p:nvSpPr>
        <p:spPr>
          <a:xfrm>
            <a:off x="9971051" y="5715742"/>
            <a:ext cx="7412721" cy="3416320"/>
          </a:xfrm>
          <a:prstGeom prst="rect">
            <a:avLst/>
          </a:prstGeom>
          <a:noFill/>
        </p:spPr>
        <p:txBody>
          <a:bodyPr wrap="square">
            <a:spAutoFit/>
          </a:bodyPr>
          <a:lstStyle/>
          <a:p>
            <a:pPr algn="l"/>
            <a:r>
              <a:rPr lang="en-US" sz="2000" dirty="0">
                <a:highlight>
                  <a:srgbClr val="FFFFFF"/>
                </a:highlight>
                <a:latin typeface="Aptos" panose="020B0004020202020204" pitchFamily="34" charset="0"/>
              </a:rPr>
              <a:t>I highly recommend Marwa Ismail as a professional digital marketer. Her strategic approach to digital marketing, combined with her expertise in SEO, content creation, and social media management, sets her apart. Marwa consistently delivers impressive results, demonstrating a deep understanding of market trends and audience engagement. Her ability to analyze data and adapt strategies effectively makes her an invaluable asset to any team. I am confident that she will excel in any marketing endeavor.</a:t>
            </a:r>
          </a:p>
          <a:p>
            <a:br>
              <a:rPr lang="en-US" dirty="0"/>
            </a:br>
            <a:endParaRPr lang="en-US" dirty="0"/>
          </a:p>
        </p:txBody>
      </p:sp>
      <p:sp>
        <p:nvSpPr>
          <p:cNvPr id="26" name="TextBox 25">
            <a:extLst>
              <a:ext uri="{FF2B5EF4-FFF2-40B4-BE49-F238E27FC236}">
                <a16:creationId xmlns:a16="http://schemas.microsoft.com/office/drawing/2014/main" id="{E0C10A3F-AD25-F790-5E1B-81FE6DEAEA19}"/>
              </a:ext>
            </a:extLst>
          </p:cNvPr>
          <p:cNvSpPr txBox="1"/>
          <p:nvPr/>
        </p:nvSpPr>
        <p:spPr>
          <a:xfrm>
            <a:off x="890298" y="897069"/>
            <a:ext cx="10593658" cy="1246367"/>
          </a:xfrm>
          <a:prstGeom prst="rect">
            <a:avLst/>
          </a:prstGeom>
          <a:noFill/>
        </p:spPr>
        <p:txBody>
          <a:bodyPr wrap="square">
            <a:spAutoFit/>
          </a:bodyPr>
          <a:lstStyle/>
          <a:p>
            <a:r>
              <a:rPr lang="en-US" sz="7499" spc="-434" dirty="0">
                <a:solidFill>
                  <a:srgbClr val="968880"/>
                </a:solidFill>
                <a:latin typeface="TT Ricordi Nobili"/>
              </a:rPr>
              <a:t>Testimonials:</a:t>
            </a:r>
            <a:endParaRPr lang="en-US" dirty="0"/>
          </a:p>
        </p:txBody>
      </p:sp>
    </p:spTree>
    <p:extLst>
      <p:ext uri="{BB962C8B-B14F-4D97-AF65-F5344CB8AC3E}">
        <p14:creationId xmlns:p14="http://schemas.microsoft.com/office/powerpoint/2010/main" val="13911358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CFA"/>
        </a:solidFill>
        <a:effectLst/>
      </p:bgPr>
    </p:bg>
    <p:spTree>
      <p:nvGrpSpPr>
        <p:cNvPr id="1" name=""/>
        <p:cNvGrpSpPr/>
        <p:nvPr/>
      </p:nvGrpSpPr>
      <p:grpSpPr>
        <a:xfrm>
          <a:off x="0" y="0"/>
          <a:ext cx="0" cy="0"/>
          <a:chOff x="0" y="0"/>
          <a:chExt cx="0" cy="0"/>
        </a:xfrm>
      </p:grpSpPr>
      <p:sp>
        <p:nvSpPr>
          <p:cNvPr id="2" name="TextBox 2"/>
          <p:cNvSpPr txBox="1"/>
          <p:nvPr/>
        </p:nvSpPr>
        <p:spPr>
          <a:xfrm>
            <a:off x="1782615" y="4621850"/>
            <a:ext cx="7361385" cy="2076450"/>
          </a:xfrm>
          <a:prstGeom prst="rect">
            <a:avLst/>
          </a:prstGeom>
        </p:spPr>
        <p:txBody>
          <a:bodyPr lIns="0" tIns="0" rIns="0" bIns="0" rtlCol="0" anchor="t">
            <a:spAutoFit/>
          </a:bodyPr>
          <a:lstStyle/>
          <a:p>
            <a:pPr algn="l">
              <a:lnSpc>
                <a:spcPts val="8174"/>
              </a:lnSpc>
            </a:pPr>
            <a:r>
              <a:rPr lang="en-US" sz="7499" spc="-434">
                <a:solidFill>
                  <a:srgbClr val="968880"/>
                </a:solidFill>
                <a:latin typeface="TT Ricordi Nobili"/>
                <a:ea typeface="TT Ricordi Nobili"/>
                <a:cs typeface="TT Ricordi Nobili"/>
                <a:sym typeface="TT Ricordi Nobili"/>
              </a:rPr>
              <a:t>LET'S WORK</a:t>
            </a:r>
          </a:p>
          <a:p>
            <a:pPr algn="l">
              <a:lnSpc>
                <a:spcPts val="8174"/>
              </a:lnSpc>
            </a:pPr>
            <a:r>
              <a:rPr lang="en-US" sz="7499" spc="-434">
                <a:solidFill>
                  <a:srgbClr val="968880"/>
                </a:solidFill>
                <a:latin typeface="TT Ricordi Nobili"/>
                <a:ea typeface="TT Ricordi Nobili"/>
                <a:cs typeface="TT Ricordi Nobili"/>
                <a:sym typeface="TT Ricordi Nobili"/>
              </a:rPr>
              <a:t>TOGETHER</a:t>
            </a:r>
          </a:p>
        </p:txBody>
      </p:sp>
      <p:sp>
        <p:nvSpPr>
          <p:cNvPr id="3" name="TextBox 3"/>
          <p:cNvSpPr txBox="1"/>
          <p:nvPr/>
        </p:nvSpPr>
        <p:spPr>
          <a:xfrm>
            <a:off x="1782615" y="6841175"/>
            <a:ext cx="7181042" cy="1266885"/>
          </a:xfrm>
          <a:prstGeom prst="rect">
            <a:avLst/>
          </a:prstGeom>
        </p:spPr>
        <p:txBody>
          <a:bodyPr lIns="0" tIns="0" rIns="0" bIns="0" rtlCol="0" anchor="t">
            <a:spAutoFit/>
          </a:bodyPr>
          <a:lstStyle/>
          <a:p>
            <a:pPr algn="l">
              <a:lnSpc>
                <a:spcPts val="3449"/>
              </a:lnSpc>
            </a:pPr>
            <a:r>
              <a:rPr lang="en-US" sz="2299" dirty="0">
                <a:solidFill>
                  <a:srgbClr val="968880"/>
                </a:solidFill>
                <a:latin typeface="TT Drugs"/>
                <a:ea typeface="TT Drugs"/>
                <a:cs typeface="TT Drugs"/>
                <a:sym typeface="TT Drugs"/>
                <a:hlinkClick r:id="rId2"/>
              </a:rPr>
              <a:t>Marwa81ismail@gmail.com</a:t>
            </a:r>
            <a:br>
              <a:rPr lang="en-US" sz="2299" dirty="0">
                <a:solidFill>
                  <a:srgbClr val="968880"/>
                </a:solidFill>
                <a:latin typeface="TT Drugs"/>
                <a:ea typeface="TT Drugs"/>
                <a:cs typeface="TT Drugs"/>
                <a:sym typeface="TT Drugs"/>
              </a:rPr>
            </a:br>
            <a:r>
              <a:rPr lang="en-US" sz="2299" dirty="0">
                <a:solidFill>
                  <a:srgbClr val="968880"/>
                </a:solidFill>
                <a:latin typeface="TT Drugs"/>
                <a:ea typeface="TT Drugs"/>
                <a:cs typeface="TT Drugs"/>
                <a:sym typeface="TT Drugs"/>
              </a:rPr>
              <a:t>01118216216</a:t>
            </a:r>
          </a:p>
          <a:p>
            <a:pPr algn="l">
              <a:lnSpc>
                <a:spcPts val="3449"/>
              </a:lnSpc>
            </a:pPr>
            <a:r>
              <a:rPr lang="en-US" sz="2400" dirty="0">
                <a:hlinkClick r:id="rId3"/>
              </a:rPr>
              <a:t>(27) Marwa Ismail | LinkedIn</a:t>
            </a:r>
            <a:endParaRPr lang="en-US" sz="2299" dirty="0">
              <a:solidFill>
                <a:srgbClr val="968880"/>
              </a:solidFill>
              <a:latin typeface="TT Drugs"/>
              <a:ea typeface="TT Drugs"/>
              <a:cs typeface="TT Drugs"/>
              <a:sym typeface="TT Drugs"/>
            </a:endParaRPr>
          </a:p>
        </p:txBody>
      </p:sp>
      <p:sp>
        <p:nvSpPr>
          <p:cNvPr id="4" name="Freeform 4"/>
          <p:cNvSpPr/>
          <p:nvPr/>
        </p:nvSpPr>
        <p:spPr>
          <a:xfrm>
            <a:off x="1782615" y="1816518"/>
            <a:ext cx="1586172" cy="2510801"/>
          </a:xfrm>
          <a:custGeom>
            <a:avLst/>
            <a:gdLst/>
            <a:ahLst/>
            <a:cxnLst/>
            <a:rect l="l" t="t" r="r" b="b"/>
            <a:pathLst>
              <a:path w="1586172" h="2510801">
                <a:moveTo>
                  <a:pt x="0" y="0"/>
                </a:moveTo>
                <a:lnTo>
                  <a:pt x="1586172" y="0"/>
                </a:lnTo>
                <a:lnTo>
                  <a:pt x="1586172" y="2510801"/>
                </a:lnTo>
                <a:lnTo>
                  <a:pt x="0" y="251080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pic>
        <p:nvPicPr>
          <p:cNvPr id="9" name="Picture 8" descr="A person using a tablet&#10;&#10;Description automatically generated">
            <a:extLst>
              <a:ext uri="{FF2B5EF4-FFF2-40B4-BE49-F238E27FC236}">
                <a16:creationId xmlns:a16="http://schemas.microsoft.com/office/drawing/2014/main" id="{D4FDF31B-E57C-4A77-1EFC-723AE0DCF71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710239" y="5660075"/>
            <a:ext cx="4570141" cy="4381500"/>
          </a:xfrm>
          <a:prstGeom prst="rect">
            <a:avLst/>
          </a:prstGeom>
        </p:spPr>
      </p:pic>
      <p:pic>
        <p:nvPicPr>
          <p:cNvPr id="15" name="Picture 14" descr="A person typing on a computer&#10;&#10;Description automatically generated">
            <a:extLst>
              <a:ext uri="{FF2B5EF4-FFF2-40B4-BE49-F238E27FC236}">
                <a16:creationId xmlns:a16="http://schemas.microsoft.com/office/drawing/2014/main" id="{FB309FB7-6F6F-C759-5808-DAC2A45B320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738860" y="881167"/>
            <a:ext cx="4572000" cy="438150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CFA"/>
        </a:solidFill>
        <a:effectLst/>
      </p:bgPr>
    </p:bg>
    <p:spTree>
      <p:nvGrpSpPr>
        <p:cNvPr id="1" name=""/>
        <p:cNvGrpSpPr/>
        <p:nvPr/>
      </p:nvGrpSpPr>
      <p:grpSpPr>
        <a:xfrm>
          <a:off x="0" y="0"/>
          <a:ext cx="0" cy="0"/>
          <a:chOff x="0" y="0"/>
          <a:chExt cx="0" cy="0"/>
        </a:xfrm>
      </p:grpSpPr>
      <p:sp>
        <p:nvSpPr>
          <p:cNvPr id="2" name="TextBox 2"/>
          <p:cNvSpPr txBox="1"/>
          <p:nvPr/>
        </p:nvSpPr>
        <p:spPr>
          <a:xfrm>
            <a:off x="1028700" y="3902304"/>
            <a:ext cx="7005200" cy="1068690"/>
          </a:xfrm>
          <a:prstGeom prst="rect">
            <a:avLst/>
          </a:prstGeom>
        </p:spPr>
        <p:txBody>
          <a:bodyPr lIns="0" tIns="0" rIns="0" bIns="0" rtlCol="0" anchor="t">
            <a:spAutoFit/>
          </a:bodyPr>
          <a:lstStyle/>
          <a:p>
            <a:pPr algn="l">
              <a:lnSpc>
                <a:spcPts val="8174"/>
              </a:lnSpc>
            </a:pPr>
            <a:r>
              <a:rPr lang="en-US" sz="7499" spc="-434" dirty="0">
                <a:solidFill>
                  <a:srgbClr val="968880"/>
                </a:solidFill>
                <a:latin typeface="TT Ricordi Nobili"/>
                <a:ea typeface="TT Ricordi Nobili"/>
                <a:cs typeface="TT Ricordi Nobili"/>
                <a:sym typeface="TT Ricordi Nobili"/>
              </a:rPr>
              <a:t>I’M Marwa</a:t>
            </a:r>
          </a:p>
        </p:txBody>
      </p:sp>
      <p:sp>
        <p:nvSpPr>
          <p:cNvPr id="3" name="TextBox 3"/>
          <p:cNvSpPr txBox="1"/>
          <p:nvPr/>
        </p:nvSpPr>
        <p:spPr>
          <a:xfrm>
            <a:off x="990647" y="5086835"/>
            <a:ext cx="7005200" cy="3458126"/>
          </a:xfrm>
          <a:prstGeom prst="rect">
            <a:avLst/>
          </a:prstGeom>
        </p:spPr>
        <p:txBody>
          <a:bodyPr lIns="0" tIns="0" rIns="0" bIns="0" rtlCol="0" anchor="t">
            <a:spAutoFit/>
          </a:bodyPr>
          <a:lstStyle/>
          <a:p>
            <a:pPr algn="l">
              <a:lnSpc>
                <a:spcPts val="3449"/>
              </a:lnSpc>
            </a:pPr>
            <a:r>
              <a:rPr lang="en-US" sz="2400" dirty="0">
                <a:latin typeface="Abadi" panose="020B0604020104020204" pitchFamily="34" charset="0"/>
              </a:rPr>
              <a:t>a dedicated content creator with a passion for crafting compelling stories and captivating visuals that drive engagement and build brand presence. I specialize in developing high-quality content across various platforms, including blogs, social media, websites, and multimedia. My goal is to produce content that resonates with audiences, enhances brand messaging, and achieves measurable results.</a:t>
            </a:r>
            <a:endParaRPr lang="en-US" sz="2299" dirty="0">
              <a:solidFill>
                <a:srgbClr val="968880"/>
              </a:solidFill>
              <a:latin typeface="Abadi" panose="020B0604020104020204" pitchFamily="34" charset="0"/>
              <a:ea typeface="TT Drugs"/>
              <a:cs typeface="TT Drugs"/>
              <a:sym typeface="TT Drugs"/>
            </a:endParaRPr>
          </a:p>
        </p:txBody>
      </p:sp>
      <p:sp>
        <p:nvSpPr>
          <p:cNvPr id="4" name="AutoShape 4"/>
          <p:cNvSpPr/>
          <p:nvPr/>
        </p:nvSpPr>
        <p:spPr>
          <a:xfrm rot="-5400000">
            <a:off x="4005263" y="5138738"/>
            <a:ext cx="10287000" cy="0"/>
          </a:xfrm>
          <a:prstGeom prst="line">
            <a:avLst/>
          </a:prstGeom>
          <a:ln w="9525" cap="flat">
            <a:solidFill>
              <a:srgbClr val="968174"/>
            </a:solidFill>
            <a:prstDash val="solid"/>
            <a:headEnd type="none" w="sm" len="sm"/>
            <a:tailEnd type="none" w="sm" len="sm"/>
          </a:ln>
        </p:spPr>
        <p:txBody>
          <a:bodyPr/>
          <a:lstStyle/>
          <a:p>
            <a:endParaRPr lang="en-US"/>
          </a:p>
        </p:txBody>
      </p:sp>
      <p:sp>
        <p:nvSpPr>
          <p:cNvPr id="6" name="TextBox 6"/>
          <p:cNvSpPr txBox="1"/>
          <p:nvPr/>
        </p:nvSpPr>
        <p:spPr>
          <a:xfrm>
            <a:off x="1028700" y="3278363"/>
            <a:ext cx="5092742" cy="405765"/>
          </a:xfrm>
          <a:prstGeom prst="rect">
            <a:avLst/>
          </a:prstGeom>
        </p:spPr>
        <p:txBody>
          <a:bodyPr lIns="0" tIns="0" rIns="0" bIns="0" rtlCol="0" anchor="t">
            <a:spAutoFit/>
          </a:bodyPr>
          <a:lstStyle/>
          <a:p>
            <a:pPr algn="l">
              <a:lnSpc>
                <a:spcPts val="3360"/>
              </a:lnSpc>
            </a:pPr>
            <a:r>
              <a:rPr lang="en-US" sz="2400" dirty="0" err="1">
                <a:solidFill>
                  <a:srgbClr val="968880"/>
                </a:solidFill>
                <a:latin typeface="TT Drugs"/>
                <a:ea typeface="TT Drugs"/>
                <a:cs typeface="TT Drugs"/>
                <a:sym typeface="TT Drugs"/>
              </a:rPr>
              <a:t>Wellcome</a:t>
            </a:r>
            <a:endParaRPr lang="en-US" sz="2400" dirty="0">
              <a:solidFill>
                <a:srgbClr val="968880"/>
              </a:solidFill>
              <a:latin typeface="TT Drugs"/>
              <a:ea typeface="TT Drugs"/>
              <a:cs typeface="TT Drugs"/>
              <a:sym typeface="TT Drugs"/>
            </a:endParaRPr>
          </a:p>
        </p:txBody>
      </p:sp>
      <p:pic>
        <p:nvPicPr>
          <p:cNvPr id="9" name="Picture 8" descr="A person wearing glasses and a head scarf&#10;&#10;Description automatically generated">
            <a:extLst>
              <a:ext uri="{FF2B5EF4-FFF2-40B4-BE49-F238E27FC236}">
                <a16:creationId xmlns:a16="http://schemas.microsoft.com/office/drawing/2014/main" id="{554C36CC-0AD2-1D1B-C680-B679C3EFAA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58400" y="647700"/>
            <a:ext cx="7238950" cy="875935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CFA"/>
        </a:solidFill>
        <a:effectLst/>
      </p:bgPr>
    </p:bg>
    <p:spTree>
      <p:nvGrpSpPr>
        <p:cNvPr id="1" name=""/>
        <p:cNvGrpSpPr/>
        <p:nvPr/>
      </p:nvGrpSpPr>
      <p:grpSpPr>
        <a:xfrm>
          <a:off x="0" y="0"/>
          <a:ext cx="0" cy="0"/>
          <a:chOff x="0" y="0"/>
          <a:chExt cx="0" cy="0"/>
        </a:xfrm>
      </p:grpSpPr>
      <p:sp>
        <p:nvSpPr>
          <p:cNvPr id="2" name="TextBox 2"/>
          <p:cNvSpPr txBox="1"/>
          <p:nvPr/>
        </p:nvSpPr>
        <p:spPr>
          <a:xfrm>
            <a:off x="9275786" y="1688803"/>
            <a:ext cx="7412863" cy="1047750"/>
          </a:xfrm>
          <a:prstGeom prst="rect">
            <a:avLst/>
          </a:prstGeom>
        </p:spPr>
        <p:txBody>
          <a:bodyPr lIns="0" tIns="0" rIns="0" bIns="0" rtlCol="0" anchor="t">
            <a:spAutoFit/>
          </a:bodyPr>
          <a:lstStyle/>
          <a:p>
            <a:pPr algn="l">
              <a:lnSpc>
                <a:spcPts val="8174"/>
              </a:lnSpc>
            </a:pPr>
            <a:r>
              <a:rPr lang="en-US" sz="7499" spc="-434">
                <a:solidFill>
                  <a:srgbClr val="968880"/>
                </a:solidFill>
                <a:latin typeface="TT Ricordi Nobili"/>
                <a:ea typeface="TT Ricordi Nobili"/>
                <a:cs typeface="TT Ricordi Nobili"/>
                <a:sym typeface="TT Ricordi Nobili"/>
              </a:rPr>
              <a:t>EDUCATION</a:t>
            </a:r>
          </a:p>
        </p:txBody>
      </p:sp>
      <p:sp>
        <p:nvSpPr>
          <p:cNvPr id="4" name="TextBox 4"/>
          <p:cNvSpPr txBox="1"/>
          <p:nvPr/>
        </p:nvSpPr>
        <p:spPr>
          <a:xfrm>
            <a:off x="9275786" y="3298573"/>
            <a:ext cx="4937713" cy="830868"/>
          </a:xfrm>
          <a:prstGeom prst="rect">
            <a:avLst/>
          </a:prstGeom>
        </p:spPr>
        <p:txBody>
          <a:bodyPr lIns="0" tIns="0" rIns="0" bIns="0" rtlCol="0" anchor="t">
            <a:spAutoFit/>
          </a:bodyPr>
          <a:lstStyle/>
          <a:p>
            <a:pPr algn="l">
              <a:lnSpc>
                <a:spcPts val="3449"/>
              </a:lnSpc>
            </a:pPr>
            <a:r>
              <a:rPr lang="en-US" sz="2299" dirty="0">
                <a:solidFill>
                  <a:srgbClr val="968880"/>
                </a:solidFill>
                <a:latin typeface="TT Drugs"/>
                <a:ea typeface="TT Drugs"/>
                <a:cs typeface="TT Drugs"/>
                <a:sym typeface="TT Drugs"/>
              </a:rPr>
              <a:t>Faculty of information and technology </a:t>
            </a:r>
          </a:p>
        </p:txBody>
      </p:sp>
      <p:sp>
        <p:nvSpPr>
          <p:cNvPr id="5" name="TextBox 5"/>
          <p:cNvSpPr txBox="1"/>
          <p:nvPr/>
        </p:nvSpPr>
        <p:spPr>
          <a:xfrm>
            <a:off x="9151434" y="5222536"/>
            <a:ext cx="6041477" cy="394852"/>
          </a:xfrm>
          <a:prstGeom prst="rect">
            <a:avLst/>
          </a:prstGeom>
        </p:spPr>
        <p:txBody>
          <a:bodyPr lIns="0" tIns="0" rIns="0" bIns="0" rtlCol="0" anchor="t">
            <a:spAutoFit/>
          </a:bodyPr>
          <a:lstStyle/>
          <a:p>
            <a:pPr algn="l">
              <a:lnSpc>
                <a:spcPts val="3449"/>
              </a:lnSpc>
            </a:pPr>
            <a:r>
              <a:rPr lang="en-US" sz="2299" dirty="0">
                <a:solidFill>
                  <a:srgbClr val="968880"/>
                </a:solidFill>
                <a:latin typeface="TT Drugs"/>
                <a:ea typeface="TT Drugs"/>
                <a:cs typeface="TT Drugs"/>
                <a:sym typeface="TT Drugs"/>
              </a:rPr>
              <a:t>Digital Marketing Diploma in DEPI</a:t>
            </a:r>
          </a:p>
        </p:txBody>
      </p:sp>
      <p:sp>
        <p:nvSpPr>
          <p:cNvPr id="7" name="AutoShape 7"/>
          <p:cNvSpPr/>
          <p:nvPr/>
        </p:nvSpPr>
        <p:spPr>
          <a:xfrm rot="-5400000">
            <a:off x="4004260" y="4297530"/>
            <a:ext cx="8604584" cy="0"/>
          </a:xfrm>
          <a:prstGeom prst="line">
            <a:avLst/>
          </a:prstGeom>
          <a:ln w="9525" cap="flat">
            <a:solidFill>
              <a:srgbClr val="968174"/>
            </a:solidFill>
            <a:prstDash val="solid"/>
            <a:headEnd type="none" w="sm" len="sm"/>
            <a:tailEnd type="none" w="sm" len="sm"/>
          </a:ln>
        </p:spPr>
        <p:txBody>
          <a:bodyPr/>
          <a:lstStyle/>
          <a:p>
            <a:endParaRPr lang="en-US"/>
          </a:p>
        </p:txBody>
      </p:sp>
      <p:sp>
        <p:nvSpPr>
          <p:cNvPr id="8" name="AutoShape 8"/>
          <p:cNvSpPr/>
          <p:nvPr/>
        </p:nvSpPr>
        <p:spPr>
          <a:xfrm rot="-10800000">
            <a:off x="-902390" y="8595059"/>
            <a:ext cx="21175623" cy="0"/>
          </a:xfrm>
          <a:prstGeom prst="line">
            <a:avLst/>
          </a:prstGeom>
          <a:ln w="9525" cap="flat">
            <a:solidFill>
              <a:srgbClr val="968174"/>
            </a:solidFill>
            <a:prstDash val="solid"/>
            <a:headEnd type="none" w="sm" len="sm"/>
            <a:tailEnd type="none" w="sm" len="sm"/>
          </a:ln>
        </p:spPr>
        <p:txBody>
          <a:bodyPr/>
          <a:lstStyle/>
          <a:p>
            <a:endParaRPr lang="en-US"/>
          </a:p>
        </p:txBody>
      </p:sp>
      <p:sp>
        <p:nvSpPr>
          <p:cNvPr id="10" name="TextBox 10"/>
          <p:cNvSpPr txBox="1"/>
          <p:nvPr/>
        </p:nvSpPr>
        <p:spPr>
          <a:xfrm>
            <a:off x="9275786" y="2880255"/>
            <a:ext cx="5092742" cy="405765"/>
          </a:xfrm>
          <a:prstGeom prst="rect">
            <a:avLst/>
          </a:prstGeom>
        </p:spPr>
        <p:txBody>
          <a:bodyPr lIns="0" tIns="0" rIns="0" bIns="0" rtlCol="0" anchor="t">
            <a:spAutoFit/>
          </a:bodyPr>
          <a:lstStyle/>
          <a:p>
            <a:pPr algn="l">
              <a:lnSpc>
                <a:spcPts val="3360"/>
              </a:lnSpc>
            </a:pPr>
            <a:r>
              <a:rPr lang="en-US" sz="2400" dirty="0">
                <a:solidFill>
                  <a:srgbClr val="968880"/>
                </a:solidFill>
                <a:latin typeface="TT Drugs"/>
                <a:ea typeface="TT Drugs"/>
                <a:cs typeface="TT Drugs"/>
                <a:sym typeface="TT Drugs"/>
              </a:rPr>
              <a:t>COLLEGE</a:t>
            </a:r>
          </a:p>
        </p:txBody>
      </p:sp>
      <p:sp>
        <p:nvSpPr>
          <p:cNvPr id="11" name="TextBox 11"/>
          <p:cNvSpPr txBox="1"/>
          <p:nvPr/>
        </p:nvSpPr>
        <p:spPr>
          <a:xfrm>
            <a:off x="9197150" y="4611016"/>
            <a:ext cx="5092742" cy="405765"/>
          </a:xfrm>
          <a:prstGeom prst="rect">
            <a:avLst/>
          </a:prstGeom>
        </p:spPr>
        <p:txBody>
          <a:bodyPr lIns="0" tIns="0" rIns="0" bIns="0" rtlCol="0" anchor="t">
            <a:spAutoFit/>
          </a:bodyPr>
          <a:lstStyle/>
          <a:p>
            <a:pPr algn="l">
              <a:lnSpc>
                <a:spcPts val="3360"/>
              </a:lnSpc>
            </a:pPr>
            <a:r>
              <a:rPr lang="en-US" sz="2400" dirty="0">
                <a:solidFill>
                  <a:srgbClr val="968880"/>
                </a:solidFill>
                <a:latin typeface="TT Drugs"/>
                <a:ea typeface="TT Drugs"/>
                <a:cs typeface="TT Drugs"/>
                <a:sym typeface="TT Drugs"/>
              </a:rPr>
              <a:t>HIGHER EDUCATION</a:t>
            </a:r>
          </a:p>
        </p:txBody>
      </p:sp>
      <p:pic>
        <p:nvPicPr>
          <p:cNvPr id="15" name="Picture 14" descr="A person using a computer&#10;&#10;Description automatically generated">
            <a:extLst>
              <a:ext uri="{FF2B5EF4-FFF2-40B4-BE49-F238E27FC236}">
                <a16:creationId xmlns:a16="http://schemas.microsoft.com/office/drawing/2014/main" id="{F761213C-5265-5BB7-9237-0C64CD6076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3" y="1688804"/>
            <a:ext cx="6400793" cy="490249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CFA"/>
        </a:solidFill>
        <a:effectLst/>
      </p:bgPr>
    </p:bg>
    <p:spTree>
      <p:nvGrpSpPr>
        <p:cNvPr id="1" name=""/>
        <p:cNvGrpSpPr/>
        <p:nvPr/>
      </p:nvGrpSpPr>
      <p:grpSpPr>
        <a:xfrm>
          <a:off x="0" y="0"/>
          <a:ext cx="0" cy="0"/>
          <a:chOff x="0" y="0"/>
          <a:chExt cx="0" cy="0"/>
        </a:xfrm>
      </p:grpSpPr>
      <p:sp>
        <p:nvSpPr>
          <p:cNvPr id="2" name="TextBox 2"/>
          <p:cNvSpPr txBox="1"/>
          <p:nvPr/>
        </p:nvSpPr>
        <p:spPr>
          <a:xfrm>
            <a:off x="1524000" y="1157596"/>
            <a:ext cx="7412863" cy="1068690"/>
          </a:xfrm>
          <a:prstGeom prst="rect">
            <a:avLst/>
          </a:prstGeom>
        </p:spPr>
        <p:txBody>
          <a:bodyPr lIns="0" tIns="0" rIns="0" bIns="0" rtlCol="0" anchor="t">
            <a:spAutoFit/>
          </a:bodyPr>
          <a:lstStyle/>
          <a:p>
            <a:pPr algn="l">
              <a:lnSpc>
                <a:spcPts val="8174"/>
              </a:lnSpc>
            </a:pPr>
            <a:r>
              <a:rPr lang="en-US" sz="7499" spc="-434" dirty="0">
                <a:solidFill>
                  <a:srgbClr val="968880"/>
                </a:solidFill>
                <a:latin typeface="TT Ricordi Nobili"/>
                <a:ea typeface="TT Ricordi Nobili"/>
                <a:cs typeface="TT Ricordi Nobili"/>
                <a:sym typeface="TT Ricordi Nobili"/>
              </a:rPr>
              <a:t>SKILLS</a:t>
            </a:r>
          </a:p>
        </p:txBody>
      </p:sp>
      <p:sp>
        <p:nvSpPr>
          <p:cNvPr id="4" name="TextBox 4"/>
          <p:cNvSpPr txBox="1"/>
          <p:nvPr/>
        </p:nvSpPr>
        <p:spPr>
          <a:xfrm>
            <a:off x="1507273" y="3290179"/>
            <a:ext cx="4937713" cy="1278042"/>
          </a:xfrm>
          <a:prstGeom prst="rect">
            <a:avLst/>
          </a:prstGeom>
        </p:spPr>
        <p:txBody>
          <a:bodyPr lIns="0" tIns="0" rIns="0" bIns="0" rtlCol="0" anchor="t">
            <a:spAutoFit/>
          </a:bodyPr>
          <a:lstStyle/>
          <a:p>
            <a:pPr algn="l">
              <a:lnSpc>
                <a:spcPts val="3449"/>
              </a:lnSpc>
            </a:pPr>
            <a:r>
              <a:rPr lang="en-US" sz="2400" dirty="0"/>
              <a:t>Developing and implementing content strategies that align with brand goals and audience needs.</a:t>
            </a:r>
            <a:endParaRPr lang="en-US" sz="2299" dirty="0">
              <a:solidFill>
                <a:srgbClr val="968880"/>
              </a:solidFill>
              <a:latin typeface="TT Drugs"/>
              <a:ea typeface="TT Drugs"/>
              <a:cs typeface="TT Drugs"/>
              <a:sym typeface="TT Drugs"/>
            </a:endParaRPr>
          </a:p>
        </p:txBody>
      </p:sp>
      <p:sp>
        <p:nvSpPr>
          <p:cNvPr id="5" name="TextBox 5"/>
          <p:cNvSpPr txBox="1"/>
          <p:nvPr/>
        </p:nvSpPr>
        <p:spPr>
          <a:xfrm>
            <a:off x="1385698" y="5543714"/>
            <a:ext cx="6041477" cy="1277914"/>
          </a:xfrm>
          <a:prstGeom prst="rect">
            <a:avLst/>
          </a:prstGeom>
        </p:spPr>
        <p:txBody>
          <a:bodyPr lIns="0" tIns="0" rIns="0" bIns="0" rtlCol="0" anchor="t">
            <a:spAutoFit/>
          </a:bodyPr>
          <a:lstStyle/>
          <a:p>
            <a:pPr algn="l">
              <a:lnSpc>
                <a:spcPts val="3449"/>
              </a:lnSpc>
            </a:pPr>
            <a:r>
              <a:rPr lang="en-US" sz="2400" dirty="0"/>
              <a:t>Crafting engaging and persuasive copy for various formats, including blogs, articles, and marketing materials.</a:t>
            </a:r>
            <a:endParaRPr lang="ar-EG" sz="2299" dirty="0">
              <a:solidFill>
                <a:srgbClr val="968880"/>
              </a:solidFill>
              <a:latin typeface="TT Drugs"/>
              <a:sym typeface="TT Drugs"/>
            </a:endParaRPr>
          </a:p>
        </p:txBody>
      </p:sp>
      <p:sp>
        <p:nvSpPr>
          <p:cNvPr id="8" name="AutoShape 8"/>
          <p:cNvSpPr/>
          <p:nvPr/>
        </p:nvSpPr>
        <p:spPr>
          <a:xfrm rot="-10800000">
            <a:off x="-902390" y="8595059"/>
            <a:ext cx="21175623" cy="0"/>
          </a:xfrm>
          <a:prstGeom prst="line">
            <a:avLst/>
          </a:prstGeom>
          <a:ln w="9525" cap="flat">
            <a:solidFill>
              <a:srgbClr val="968174"/>
            </a:solidFill>
            <a:prstDash val="solid"/>
            <a:headEnd type="none" w="sm" len="sm"/>
            <a:tailEnd type="none" w="sm" len="sm"/>
          </a:ln>
        </p:spPr>
        <p:txBody>
          <a:bodyPr/>
          <a:lstStyle/>
          <a:p>
            <a:endParaRPr lang="en-US"/>
          </a:p>
        </p:txBody>
      </p:sp>
      <p:sp>
        <p:nvSpPr>
          <p:cNvPr id="10" name="TextBox 10"/>
          <p:cNvSpPr txBox="1"/>
          <p:nvPr/>
        </p:nvSpPr>
        <p:spPr>
          <a:xfrm>
            <a:off x="1385698" y="2874192"/>
            <a:ext cx="5092742" cy="405765"/>
          </a:xfrm>
          <a:prstGeom prst="rect">
            <a:avLst/>
          </a:prstGeom>
        </p:spPr>
        <p:txBody>
          <a:bodyPr lIns="0" tIns="0" rIns="0" bIns="0" rtlCol="0" anchor="t">
            <a:spAutoFit/>
          </a:bodyPr>
          <a:lstStyle/>
          <a:p>
            <a:pPr algn="l">
              <a:lnSpc>
                <a:spcPts val="3360"/>
              </a:lnSpc>
            </a:pPr>
            <a:r>
              <a:rPr lang="en-US" sz="2400" dirty="0"/>
              <a:t>Content Strategy</a:t>
            </a:r>
            <a:endParaRPr lang="en-US" sz="2400" dirty="0">
              <a:solidFill>
                <a:srgbClr val="968880"/>
              </a:solidFill>
              <a:latin typeface="TT Drugs"/>
              <a:ea typeface="TT Drugs"/>
              <a:cs typeface="TT Drugs"/>
              <a:sym typeface="TT Drugs"/>
            </a:endParaRPr>
          </a:p>
        </p:txBody>
      </p:sp>
      <p:sp>
        <p:nvSpPr>
          <p:cNvPr id="11" name="TextBox 11"/>
          <p:cNvSpPr txBox="1"/>
          <p:nvPr/>
        </p:nvSpPr>
        <p:spPr>
          <a:xfrm>
            <a:off x="1429758" y="5050511"/>
            <a:ext cx="5092742" cy="405765"/>
          </a:xfrm>
          <a:prstGeom prst="rect">
            <a:avLst/>
          </a:prstGeom>
        </p:spPr>
        <p:txBody>
          <a:bodyPr lIns="0" tIns="0" rIns="0" bIns="0" rtlCol="0" anchor="t">
            <a:spAutoFit/>
          </a:bodyPr>
          <a:lstStyle/>
          <a:p>
            <a:pPr algn="l">
              <a:lnSpc>
                <a:spcPts val="3360"/>
              </a:lnSpc>
            </a:pPr>
            <a:r>
              <a:rPr lang="en-US" sz="2400" b="1" dirty="0"/>
              <a:t>Creative Writing</a:t>
            </a:r>
            <a:r>
              <a:rPr lang="en-US" sz="2400" dirty="0"/>
              <a:t>:</a:t>
            </a:r>
            <a:endParaRPr lang="en-US" sz="2400" dirty="0">
              <a:solidFill>
                <a:srgbClr val="968880"/>
              </a:solidFill>
              <a:latin typeface="TT Drugs"/>
              <a:ea typeface="TT Drugs"/>
              <a:cs typeface="TT Drugs"/>
              <a:sym typeface="TT Drugs"/>
            </a:endParaRPr>
          </a:p>
        </p:txBody>
      </p:sp>
      <p:sp>
        <p:nvSpPr>
          <p:cNvPr id="3" name="TextBox 10">
            <a:extLst>
              <a:ext uri="{FF2B5EF4-FFF2-40B4-BE49-F238E27FC236}">
                <a16:creationId xmlns:a16="http://schemas.microsoft.com/office/drawing/2014/main" id="{664FF744-988C-05F8-ABD2-6E7F7E23B318}"/>
              </a:ext>
            </a:extLst>
          </p:cNvPr>
          <p:cNvSpPr txBox="1"/>
          <p:nvPr/>
        </p:nvSpPr>
        <p:spPr>
          <a:xfrm>
            <a:off x="8899692" y="5060957"/>
            <a:ext cx="5092742" cy="405880"/>
          </a:xfrm>
          <a:prstGeom prst="rect">
            <a:avLst/>
          </a:prstGeom>
        </p:spPr>
        <p:txBody>
          <a:bodyPr lIns="0" tIns="0" rIns="0" bIns="0" rtlCol="0" anchor="t">
            <a:spAutoFit/>
          </a:bodyPr>
          <a:lstStyle/>
          <a:p>
            <a:pPr algn="l">
              <a:lnSpc>
                <a:spcPts val="3360"/>
              </a:lnSpc>
            </a:pPr>
            <a:r>
              <a:rPr lang="en-US" sz="2400" dirty="0"/>
              <a:t>Social Media Management</a:t>
            </a:r>
            <a:endParaRPr lang="ar-EG" sz="2400" dirty="0"/>
          </a:p>
        </p:txBody>
      </p:sp>
      <p:sp>
        <p:nvSpPr>
          <p:cNvPr id="9" name="TextBox 10">
            <a:extLst>
              <a:ext uri="{FF2B5EF4-FFF2-40B4-BE49-F238E27FC236}">
                <a16:creationId xmlns:a16="http://schemas.microsoft.com/office/drawing/2014/main" id="{322FDDE8-3366-01BC-94B9-26E565A97434}"/>
              </a:ext>
            </a:extLst>
          </p:cNvPr>
          <p:cNvSpPr txBox="1"/>
          <p:nvPr/>
        </p:nvSpPr>
        <p:spPr>
          <a:xfrm>
            <a:off x="8788601" y="3087296"/>
            <a:ext cx="5092742" cy="405765"/>
          </a:xfrm>
          <a:prstGeom prst="rect">
            <a:avLst/>
          </a:prstGeom>
        </p:spPr>
        <p:txBody>
          <a:bodyPr lIns="0" tIns="0" rIns="0" bIns="0" rtlCol="0" anchor="t">
            <a:spAutoFit/>
          </a:bodyPr>
          <a:lstStyle/>
          <a:p>
            <a:pPr algn="l">
              <a:lnSpc>
                <a:spcPts val="3360"/>
              </a:lnSpc>
            </a:pPr>
            <a:r>
              <a:rPr lang="en-US" sz="2400" dirty="0"/>
              <a:t>SEO Optimization</a:t>
            </a:r>
            <a:endParaRPr lang="en-US" sz="2400" dirty="0">
              <a:solidFill>
                <a:srgbClr val="968880"/>
              </a:solidFill>
              <a:latin typeface="TT Drugs"/>
              <a:ea typeface="TT Drugs"/>
              <a:cs typeface="TT Drugs"/>
              <a:sym typeface="TT Drugs"/>
            </a:endParaRPr>
          </a:p>
        </p:txBody>
      </p:sp>
      <p:sp>
        <p:nvSpPr>
          <p:cNvPr id="18" name="TextBox 4">
            <a:extLst>
              <a:ext uri="{FF2B5EF4-FFF2-40B4-BE49-F238E27FC236}">
                <a16:creationId xmlns:a16="http://schemas.microsoft.com/office/drawing/2014/main" id="{615866E7-D548-DA06-3098-5C4BB8DB71E2}"/>
              </a:ext>
            </a:extLst>
          </p:cNvPr>
          <p:cNvSpPr txBox="1"/>
          <p:nvPr/>
        </p:nvSpPr>
        <p:spPr>
          <a:xfrm>
            <a:off x="8764439" y="5611649"/>
            <a:ext cx="4937713" cy="1278042"/>
          </a:xfrm>
          <a:prstGeom prst="rect">
            <a:avLst/>
          </a:prstGeom>
        </p:spPr>
        <p:txBody>
          <a:bodyPr lIns="0" tIns="0" rIns="0" bIns="0" rtlCol="0" anchor="t">
            <a:spAutoFit/>
          </a:bodyPr>
          <a:lstStyle/>
          <a:p>
            <a:pPr algn="l">
              <a:lnSpc>
                <a:spcPts val="3449"/>
              </a:lnSpc>
            </a:pPr>
            <a:r>
              <a:rPr lang="en-US" sz="2400" dirty="0"/>
              <a:t>Curating and scheduling content to build and maintain a strong social media presence.</a:t>
            </a:r>
            <a:endParaRPr lang="en-US" sz="2299" dirty="0">
              <a:solidFill>
                <a:srgbClr val="968880"/>
              </a:solidFill>
              <a:latin typeface="TT Drugs"/>
              <a:ea typeface="TT Drugs"/>
              <a:cs typeface="TT Drugs"/>
              <a:sym typeface="TT Drugs"/>
            </a:endParaRPr>
          </a:p>
        </p:txBody>
      </p:sp>
      <p:sp>
        <p:nvSpPr>
          <p:cNvPr id="19" name="TextBox 4">
            <a:extLst>
              <a:ext uri="{FF2B5EF4-FFF2-40B4-BE49-F238E27FC236}">
                <a16:creationId xmlns:a16="http://schemas.microsoft.com/office/drawing/2014/main" id="{8D568047-D35B-5175-6F69-8550D255B062}"/>
              </a:ext>
            </a:extLst>
          </p:cNvPr>
          <p:cNvSpPr txBox="1"/>
          <p:nvPr/>
        </p:nvSpPr>
        <p:spPr>
          <a:xfrm>
            <a:off x="8764440" y="3637988"/>
            <a:ext cx="4937713" cy="1278042"/>
          </a:xfrm>
          <a:prstGeom prst="rect">
            <a:avLst/>
          </a:prstGeom>
        </p:spPr>
        <p:txBody>
          <a:bodyPr lIns="0" tIns="0" rIns="0" bIns="0" rtlCol="0" anchor="t">
            <a:spAutoFit/>
          </a:bodyPr>
          <a:lstStyle/>
          <a:p>
            <a:pPr algn="l">
              <a:lnSpc>
                <a:spcPts val="3449"/>
              </a:lnSpc>
            </a:pPr>
            <a:r>
              <a:rPr lang="en-US" sz="2400" dirty="0"/>
              <a:t>Ensuring content is optimized for search engines to improve visibility and drive organic traffic.</a:t>
            </a:r>
            <a:endParaRPr lang="en-US" sz="2299" dirty="0">
              <a:solidFill>
                <a:srgbClr val="968880"/>
              </a:solidFill>
              <a:latin typeface="TT Drugs"/>
              <a:ea typeface="TT Drugs"/>
              <a:cs typeface="TT Drugs"/>
              <a:sym typeface="TT Drugs"/>
            </a:endParaRPr>
          </a:p>
        </p:txBody>
      </p:sp>
    </p:spTree>
    <p:extLst>
      <p:ext uri="{BB962C8B-B14F-4D97-AF65-F5344CB8AC3E}">
        <p14:creationId xmlns:p14="http://schemas.microsoft.com/office/powerpoint/2010/main" val="11394436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CFA"/>
        </a:solidFill>
        <a:effectLst/>
      </p:bgPr>
    </p:bg>
    <p:spTree>
      <p:nvGrpSpPr>
        <p:cNvPr id="1" name=""/>
        <p:cNvGrpSpPr/>
        <p:nvPr/>
      </p:nvGrpSpPr>
      <p:grpSpPr>
        <a:xfrm>
          <a:off x="0" y="0"/>
          <a:ext cx="0" cy="0"/>
          <a:chOff x="0" y="0"/>
          <a:chExt cx="0" cy="0"/>
        </a:xfrm>
      </p:grpSpPr>
      <p:sp>
        <p:nvSpPr>
          <p:cNvPr id="5" name="AutoShape 5"/>
          <p:cNvSpPr/>
          <p:nvPr/>
        </p:nvSpPr>
        <p:spPr>
          <a:xfrm rot="-5400000">
            <a:off x="2610632" y="5143500"/>
            <a:ext cx="10287000" cy="0"/>
          </a:xfrm>
          <a:prstGeom prst="line">
            <a:avLst/>
          </a:prstGeom>
          <a:ln w="9525" cap="flat">
            <a:solidFill>
              <a:srgbClr val="968174"/>
            </a:solidFill>
            <a:prstDash val="solid"/>
            <a:headEnd type="none" w="sm" len="sm"/>
            <a:tailEnd type="none" w="sm" len="sm"/>
          </a:ln>
        </p:spPr>
        <p:txBody>
          <a:bodyPr/>
          <a:lstStyle/>
          <a:p>
            <a:endParaRPr lang="en-US"/>
          </a:p>
        </p:txBody>
      </p:sp>
      <p:sp>
        <p:nvSpPr>
          <p:cNvPr id="8" name="TextBox 8"/>
          <p:cNvSpPr txBox="1"/>
          <p:nvPr/>
        </p:nvSpPr>
        <p:spPr>
          <a:xfrm>
            <a:off x="1694541" y="4841138"/>
            <a:ext cx="7412863" cy="1047750"/>
          </a:xfrm>
          <a:prstGeom prst="rect">
            <a:avLst/>
          </a:prstGeom>
        </p:spPr>
        <p:txBody>
          <a:bodyPr lIns="0" tIns="0" rIns="0" bIns="0" rtlCol="0" anchor="t">
            <a:spAutoFit/>
          </a:bodyPr>
          <a:lstStyle/>
          <a:p>
            <a:pPr algn="l">
              <a:lnSpc>
                <a:spcPts val="8174"/>
              </a:lnSpc>
            </a:pPr>
            <a:r>
              <a:rPr lang="en-US" sz="7499" spc="-434">
                <a:solidFill>
                  <a:srgbClr val="968880"/>
                </a:solidFill>
                <a:latin typeface="TT Ricordi Nobili"/>
                <a:ea typeface="TT Ricordi Nobili"/>
                <a:cs typeface="TT Ricordi Nobili"/>
                <a:sym typeface="TT Ricordi Nobili"/>
              </a:rPr>
              <a:t>PROJECTS</a:t>
            </a:r>
          </a:p>
        </p:txBody>
      </p:sp>
      <p:sp>
        <p:nvSpPr>
          <p:cNvPr id="9" name="TextBox 9"/>
          <p:cNvSpPr txBox="1"/>
          <p:nvPr/>
        </p:nvSpPr>
        <p:spPr>
          <a:xfrm>
            <a:off x="1694541" y="4131472"/>
            <a:ext cx="5092742" cy="405765"/>
          </a:xfrm>
          <a:prstGeom prst="rect">
            <a:avLst/>
          </a:prstGeom>
        </p:spPr>
        <p:txBody>
          <a:bodyPr lIns="0" tIns="0" rIns="0" bIns="0" rtlCol="0" anchor="t">
            <a:spAutoFit/>
          </a:bodyPr>
          <a:lstStyle/>
          <a:p>
            <a:pPr algn="l">
              <a:lnSpc>
                <a:spcPts val="3360"/>
              </a:lnSpc>
            </a:pPr>
            <a:r>
              <a:rPr lang="en-US" sz="2400">
                <a:solidFill>
                  <a:srgbClr val="968880"/>
                </a:solidFill>
                <a:latin typeface="TT Drugs"/>
                <a:ea typeface="TT Drugs"/>
                <a:cs typeface="TT Drugs"/>
                <a:sym typeface="TT Drugs"/>
              </a:rPr>
              <a:t>NOTABLE</a:t>
            </a:r>
          </a:p>
        </p:txBody>
      </p:sp>
      <p:sp>
        <p:nvSpPr>
          <p:cNvPr id="10" name="TextBox 10"/>
          <p:cNvSpPr txBox="1"/>
          <p:nvPr/>
        </p:nvSpPr>
        <p:spPr>
          <a:xfrm>
            <a:off x="1694541" y="5907937"/>
            <a:ext cx="6041477" cy="407670"/>
          </a:xfrm>
          <a:prstGeom prst="rect">
            <a:avLst/>
          </a:prstGeom>
        </p:spPr>
        <p:txBody>
          <a:bodyPr lIns="0" tIns="0" rIns="0" bIns="0" rtlCol="0" anchor="t">
            <a:spAutoFit/>
          </a:bodyPr>
          <a:lstStyle/>
          <a:p>
            <a:pPr algn="l">
              <a:lnSpc>
                <a:spcPts val="3449"/>
              </a:lnSpc>
            </a:pPr>
            <a:r>
              <a:rPr lang="en-US" sz="2299">
                <a:solidFill>
                  <a:srgbClr val="968880"/>
                </a:solidFill>
                <a:latin typeface="TT Drugs"/>
                <a:ea typeface="TT Drugs"/>
                <a:cs typeface="TT Drugs"/>
                <a:sym typeface="TT Drugs"/>
              </a:rPr>
              <a:t>Earliest to current</a:t>
            </a:r>
          </a:p>
        </p:txBody>
      </p:sp>
      <p:pic>
        <p:nvPicPr>
          <p:cNvPr id="12" name="Picture 11" descr="A group of chocolate bars&#10;&#10;Description automatically generated">
            <a:extLst>
              <a:ext uri="{FF2B5EF4-FFF2-40B4-BE49-F238E27FC236}">
                <a16:creationId xmlns:a16="http://schemas.microsoft.com/office/drawing/2014/main" id="{36D8771D-1BCC-C1A7-5290-757FE3B956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01855" y="5600698"/>
            <a:ext cx="3955105" cy="4387275"/>
          </a:xfrm>
          <a:prstGeom prst="rect">
            <a:avLst/>
          </a:prstGeom>
        </p:spPr>
      </p:pic>
      <p:pic>
        <p:nvPicPr>
          <p:cNvPr id="16" name="Picture 15" descr="Clouds coming from a mug">
            <a:extLst>
              <a:ext uri="{FF2B5EF4-FFF2-40B4-BE49-F238E27FC236}">
                <a16:creationId xmlns:a16="http://schemas.microsoft.com/office/drawing/2014/main" id="{8DADDBBA-F9BD-1CE9-3B89-EA1CB9F8FC7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909468" y="57387"/>
            <a:ext cx="5378531" cy="3523718"/>
          </a:xfrm>
          <a:prstGeom prst="rect">
            <a:avLst/>
          </a:prstGeom>
        </p:spPr>
      </p:pic>
      <p:pic>
        <p:nvPicPr>
          <p:cNvPr id="18" name="Picture 17" descr="Person pouring milk">
            <a:extLst>
              <a:ext uri="{FF2B5EF4-FFF2-40B4-BE49-F238E27FC236}">
                <a16:creationId xmlns:a16="http://schemas.microsoft.com/office/drawing/2014/main" id="{2DB15B01-3091-165E-C40D-7384873F37C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78953" y="57387"/>
            <a:ext cx="3905694" cy="5086113"/>
          </a:xfrm>
          <a:prstGeom prst="rect">
            <a:avLst/>
          </a:prstGeom>
        </p:spPr>
      </p:pic>
      <p:pic>
        <p:nvPicPr>
          <p:cNvPr id="20" name="Picture 19" descr="Woman working at food truck selling bread">
            <a:extLst>
              <a:ext uri="{FF2B5EF4-FFF2-40B4-BE49-F238E27FC236}">
                <a16:creationId xmlns:a16="http://schemas.microsoft.com/office/drawing/2014/main" id="{49A96271-3E5F-3700-7E17-1B991EA2F55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932370" y="3823601"/>
            <a:ext cx="5355629" cy="3401128"/>
          </a:xfrm>
          <a:prstGeom prst="rect">
            <a:avLst/>
          </a:prstGeom>
        </p:spPr>
      </p:pic>
      <p:pic>
        <p:nvPicPr>
          <p:cNvPr id="1026" name="Picture 2" descr="May be an image of text">
            <a:extLst>
              <a:ext uri="{FF2B5EF4-FFF2-40B4-BE49-F238E27FC236}">
                <a16:creationId xmlns:a16="http://schemas.microsoft.com/office/drawing/2014/main" id="{73F45477-B68D-0910-220B-D47E7F00163F}"/>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2932369" y="7467224"/>
            <a:ext cx="5378527" cy="2807361"/>
          </a:xfrm>
          <a:prstGeom prst="rect">
            <a:avLst/>
          </a:prstGeom>
          <a:noFill/>
          <a:extLst>
            <a:ext uri="{909E8E84-426E-40DD-AFC4-6F175D3DCCD1}">
              <a14:hiddenFill xmlns:a14="http://schemas.microsoft.com/office/drawing/2010/main">
                <a:solidFill>
                  <a:srgbClr val="FFFFFF"/>
                </a:solidFill>
              </a14:hiddenFill>
            </a:ext>
          </a:extLst>
        </p:spPr>
      </p:pic>
      <p:sp>
        <p:nvSpPr>
          <p:cNvPr id="2" name="AutoShape 8">
            <a:extLst>
              <a:ext uri="{FF2B5EF4-FFF2-40B4-BE49-F238E27FC236}">
                <a16:creationId xmlns:a16="http://schemas.microsoft.com/office/drawing/2014/main" id="{143A8804-22BD-3A00-5D55-08411C4313EA}"/>
              </a:ext>
            </a:extLst>
          </p:cNvPr>
          <p:cNvSpPr/>
          <p:nvPr/>
        </p:nvSpPr>
        <p:spPr>
          <a:xfrm rot="10800000">
            <a:off x="-902390" y="8595059"/>
            <a:ext cx="21175623" cy="0"/>
          </a:xfrm>
          <a:prstGeom prst="line">
            <a:avLst/>
          </a:prstGeom>
          <a:ln w="9525" cap="flat">
            <a:solidFill>
              <a:srgbClr val="968174"/>
            </a:solidFill>
            <a:prstDash val="solid"/>
            <a:headEnd type="none" w="sm" len="sm"/>
            <a:tailEnd type="none" w="sm" len="sm"/>
          </a:ln>
        </p:spPr>
        <p:txBody>
          <a:bodyPr/>
          <a:lstStyle/>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CFA"/>
        </a:solidFill>
        <a:effectLst/>
      </p:bgPr>
    </p:bg>
    <p:spTree>
      <p:nvGrpSpPr>
        <p:cNvPr id="1" name=""/>
        <p:cNvGrpSpPr/>
        <p:nvPr/>
      </p:nvGrpSpPr>
      <p:grpSpPr>
        <a:xfrm>
          <a:off x="0" y="0"/>
          <a:ext cx="0" cy="0"/>
          <a:chOff x="0" y="0"/>
          <a:chExt cx="0" cy="0"/>
        </a:xfrm>
      </p:grpSpPr>
      <p:sp>
        <p:nvSpPr>
          <p:cNvPr id="2" name="TextBox 2"/>
          <p:cNvSpPr txBox="1"/>
          <p:nvPr/>
        </p:nvSpPr>
        <p:spPr>
          <a:xfrm>
            <a:off x="672812" y="1345194"/>
            <a:ext cx="10932630" cy="1068690"/>
          </a:xfrm>
          <a:prstGeom prst="rect">
            <a:avLst/>
          </a:prstGeom>
        </p:spPr>
        <p:txBody>
          <a:bodyPr wrap="square" lIns="0" tIns="0" rIns="0" bIns="0" rtlCol="0" anchor="t">
            <a:spAutoFit/>
          </a:bodyPr>
          <a:lstStyle/>
          <a:p>
            <a:pPr algn="l">
              <a:lnSpc>
                <a:spcPts val="8174"/>
              </a:lnSpc>
            </a:pPr>
            <a:r>
              <a:rPr lang="en-US" sz="7499" spc="-434" dirty="0">
                <a:solidFill>
                  <a:srgbClr val="968880"/>
                </a:solidFill>
                <a:latin typeface="TT Ricordi Nobili"/>
                <a:ea typeface="TT Ricordi Nobili"/>
                <a:cs typeface="TT Ricordi Nobili"/>
                <a:sym typeface="TT Ricordi Nobili"/>
              </a:rPr>
              <a:t>COCO-BAR CAFEE </a:t>
            </a:r>
          </a:p>
        </p:txBody>
      </p:sp>
      <p:sp>
        <p:nvSpPr>
          <p:cNvPr id="3" name="TextBox 3"/>
          <p:cNvSpPr txBox="1"/>
          <p:nvPr/>
        </p:nvSpPr>
        <p:spPr>
          <a:xfrm>
            <a:off x="729191" y="2480889"/>
            <a:ext cx="7181042" cy="3458126"/>
          </a:xfrm>
          <a:prstGeom prst="rect">
            <a:avLst/>
          </a:prstGeom>
        </p:spPr>
        <p:txBody>
          <a:bodyPr lIns="0" tIns="0" rIns="0" bIns="0" rtlCol="0" anchor="t">
            <a:spAutoFit/>
          </a:bodyPr>
          <a:lstStyle/>
          <a:p>
            <a:pPr algn="l">
              <a:lnSpc>
                <a:spcPts val="3449"/>
              </a:lnSpc>
            </a:pPr>
            <a:r>
              <a:rPr lang="en-US" sz="2400" dirty="0"/>
              <a:t>The </a:t>
            </a:r>
            <a:r>
              <a:rPr lang="en-US" sz="2400" b="1" dirty="0"/>
              <a:t>Coco-Bar Cafe</a:t>
            </a:r>
            <a:r>
              <a:rPr lang="en-US" sz="2400" dirty="0"/>
              <a:t> project aimed to establish a unique and inviting coffeehouse experience in the heart of October City. The cafe blends a modern, cozy atmosphere with a diverse menu of artisanal coffee and chocolate with many different  flavors . Our goal was to create a strong brand presence and attract a loyal customer base through strategic content creation and digital marketing efforts.</a:t>
            </a:r>
            <a:endParaRPr lang="en-US" sz="2299" dirty="0">
              <a:solidFill>
                <a:srgbClr val="968880"/>
              </a:solidFill>
              <a:latin typeface="TT Drugs"/>
              <a:ea typeface="TT Drugs"/>
              <a:cs typeface="TT Drugs"/>
              <a:sym typeface="TT Drugs"/>
            </a:endParaRPr>
          </a:p>
        </p:txBody>
      </p:sp>
      <p:sp>
        <p:nvSpPr>
          <p:cNvPr id="6" name="AutoShape 6"/>
          <p:cNvSpPr/>
          <p:nvPr/>
        </p:nvSpPr>
        <p:spPr>
          <a:xfrm rot="-10800000">
            <a:off x="-902390" y="8595059"/>
            <a:ext cx="15221582" cy="0"/>
          </a:xfrm>
          <a:prstGeom prst="line">
            <a:avLst/>
          </a:prstGeom>
          <a:ln w="9525" cap="flat">
            <a:solidFill>
              <a:srgbClr val="968174"/>
            </a:solidFill>
            <a:prstDash val="solid"/>
            <a:headEnd type="none" w="sm" len="sm"/>
            <a:tailEnd type="none" w="sm" len="sm"/>
          </a:ln>
        </p:spPr>
        <p:txBody>
          <a:bodyPr/>
          <a:lstStyle/>
          <a:p>
            <a:endParaRPr lang="en-US"/>
          </a:p>
        </p:txBody>
      </p:sp>
      <p:pic>
        <p:nvPicPr>
          <p:cNvPr id="9" name="Picture 8" descr="A group of chocolates and candies&#10;&#10;Description automatically generated">
            <a:extLst>
              <a:ext uri="{FF2B5EF4-FFF2-40B4-BE49-F238E27FC236}">
                <a16:creationId xmlns:a16="http://schemas.microsoft.com/office/drawing/2014/main" id="{B6B3A30F-EB40-C367-6191-136B3670DE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09472" y="59332"/>
            <a:ext cx="3978527" cy="6001177"/>
          </a:xfrm>
          <a:prstGeom prst="rect">
            <a:avLst/>
          </a:prstGeom>
        </p:spPr>
      </p:pic>
      <p:pic>
        <p:nvPicPr>
          <p:cNvPr id="11" name="Picture 10" descr="A cup of coffee on a tray&#10;&#10;Description automatically generated">
            <a:extLst>
              <a:ext uri="{FF2B5EF4-FFF2-40B4-BE49-F238E27FC236}">
                <a16:creationId xmlns:a16="http://schemas.microsoft.com/office/drawing/2014/main" id="{CB9BFA1C-852E-E7EB-D081-9774CE23D1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76776" y="4189167"/>
            <a:ext cx="4999558" cy="5511997"/>
          </a:xfrm>
          <a:prstGeom prst="rect">
            <a:avLst/>
          </a:prstGeom>
        </p:spPr>
      </p:pic>
      <p:sp>
        <p:nvSpPr>
          <p:cNvPr id="12" name="TextBox 2">
            <a:extLst>
              <a:ext uri="{FF2B5EF4-FFF2-40B4-BE49-F238E27FC236}">
                <a16:creationId xmlns:a16="http://schemas.microsoft.com/office/drawing/2014/main" id="{80487849-6EED-5BDE-2BBE-D5B35147AD87}"/>
              </a:ext>
            </a:extLst>
          </p:cNvPr>
          <p:cNvSpPr txBox="1"/>
          <p:nvPr/>
        </p:nvSpPr>
        <p:spPr>
          <a:xfrm>
            <a:off x="729191" y="5855651"/>
            <a:ext cx="7412863" cy="882229"/>
          </a:xfrm>
          <a:prstGeom prst="rect">
            <a:avLst/>
          </a:prstGeom>
        </p:spPr>
        <p:txBody>
          <a:bodyPr lIns="0" tIns="0" rIns="0" bIns="0" rtlCol="0" anchor="t">
            <a:spAutoFit/>
          </a:bodyPr>
          <a:lstStyle/>
          <a:p>
            <a:pPr algn="l">
              <a:lnSpc>
                <a:spcPts val="8174"/>
              </a:lnSpc>
            </a:pPr>
            <a:r>
              <a:rPr lang="en-US" sz="2800" dirty="0">
                <a:latin typeface="Abadi" panose="020B0604020104020204" pitchFamily="34" charset="0"/>
              </a:rPr>
              <a:t>Key Achievements:</a:t>
            </a:r>
            <a:endParaRPr lang="en-US" sz="2800" spc="-434" dirty="0">
              <a:solidFill>
                <a:srgbClr val="968880"/>
              </a:solidFill>
              <a:latin typeface="Abadi" panose="020B0604020104020204" pitchFamily="34" charset="0"/>
              <a:ea typeface="TT Ricordi Nobili"/>
              <a:cs typeface="TT Ricordi Nobili"/>
              <a:sym typeface="TT Ricordi Nobili"/>
            </a:endParaRPr>
          </a:p>
        </p:txBody>
      </p:sp>
      <p:sp>
        <p:nvSpPr>
          <p:cNvPr id="14" name="TextBox 13">
            <a:extLst>
              <a:ext uri="{FF2B5EF4-FFF2-40B4-BE49-F238E27FC236}">
                <a16:creationId xmlns:a16="http://schemas.microsoft.com/office/drawing/2014/main" id="{2386CBDC-325C-AEBF-E722-30C318E054D3}"/>
              </a:ext>
            </a:extLst>
          </p:cNvPr>
          <p:cNvSpPr txBox="1"/>
          <p:nvPr/>
        </p:nvSpPr>
        <p:spPr>
          <a:xfrm>
            <a:off x="729191" y="6793379"/>
            <a:ext cx="9590048" cy="1200329"/>
          </a:xfrm>
          <a:prstGeom prst="rect">
            <a:avLst/>
          </a:prstGeom>
          <a:noFill/>
        </p:spPr>
        <p:txBody>
          <a:bodyPr wrap="square">
            <a:spAutoFit/>
          </a:bodyPr>
          <a:lstStyle/>
          <a:p>
            <a:r>
              <a:rPr lang="en-US" sz="2400" dirty="0"/>
              <a:t>Increased Online Visibility.</a:t>
            </a:r>
            <a:br>
              <a:rPr lang="en-US" dirty="0"/>
            </a:br>
            <a:r>
              <a:rPr lang="en-US" sz="2400" dirty="0"/>
              <a:t>Enhanced Brand Image.</a:t>
            </a:r>
            <a:br>
              <a:rPr lang="en-US" sz="2400" dirty="0"/>
            </a:br>
            <a:r>
              <a:rPr lang="en-US" sz="2400" dirty="0"/>
              <a:t>Community Engagement.</a:t>
            </a:r>
          </a:p>
        </p:txBody>
      </p:sp>
      <p:pic>
        <p:nvPicPr>
          <p:cNvPr id="16" name="Picture 15" descr="A black and white sign with white text&#10;&#10;Description automatically generated">
            <a:extLst>
              <a:ext uri="{FF2B5EF4-FFF2-40B4-BE49-F238E27FC236}">
                <a16:creationId xmlns:a16="http://schemas.microsoft.com/office/drawing/2014/main" id="{7429863A-5E8E-8C4A-20B6-495973035E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309471" y="6176168"/>
            <a:ext cx="3978528" cy="4051493"/>
          </a:xfrm>
          <a:prstGeom prst="rect">
            <a:avLst/>
          </a:prstGeom>
        </p:spPr>
      </p:pic>
      <p:pic>
        <p:nvPicPr>
          <p:cNvPr id="18" name="Picture 17" descr="A close-up of a logo&#10;&#10;Description automatically generated">
            <a:extLst>
              <a:ext uri="{FF2B5EF4-FFF2-40B4-BE49-F238E27FC236}">
                <a16:creationId xmlns:a16="http://schemas.microsoft.com/office/drawing/2014/main" id="{A29DE458-F083-E361-3B2A-87533AF6040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81999" y="2413883"/>
            <a:ext cx="5810903" cy="139190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CFA"/>
        </a:solidFill>
        <a:effectLst/>
      </p:bgPr>
    </p:bg>
    <p:spTree>
      <p:nvGrpSpPr>
        <p:cNvPr id="1" name=""/>
        <p:cNvGrpSpPr/>
        <p:nvPr/>
      </p:nvGrpSpPr>
      <p:grpSpPr>
        <a:xfrm>
          <a:off x="0" y="0"/>
          <a:ext cx="0" cy="0"/>
          <a:chOff x="0" y="0"/>
          <a:chExt cx="0" cy="0"/>
        </a:xfrm>
      </p:grpSpPr>
      <p:sp>
        <p:nvSpPr>
          <p:cNvPr id="2" name="TextBox 2"/>
          <p:cNvSpPr txBox="1"/>
          <p:nvPr/>
        </p:nvSpPr>
        <p:spPr>
          <a:xfrm>
            <a:off x="7510621" y="992887"/>
            <a:ext cx="7412863" cy="1068690"/>
          </a:xfrm>
          <a:prstGeom prst="rect">
            <a:avLst/>
          </a:prstGeom>
        </p:spPr>
        <p:txBody>
          <a:bodyPr lIns="0" tIns="0" rIns="0" bIns="0" rtlCol="0" anchor="t">
            <a:spAutoFit/>
          </a:bodyPr>
          <a:lstStyle/>
          <a:p>
            <a:pPr algn="l">
              <a:lnSpc>
                <a:spcPts val="8174"/>
              </a:lnSpc>
            </a:pPr>
            <a:r>
              <a:rPr lang="en-US" sz="7499" spc="-434" dirty="0">
                <a:solidFill>
                  <a:srgbClr val="968880"/>
                </a:solidFill>
                <a:latin typeface="TT Ricordi Nobili"/>
                <a:ea typeface="TT Ricordi Nobili"/>
                <a:cs typeface="TT Ricordi Nobili"/>
                <a:sym typeface="TT Ricordi Nobili"/>
              </a:rPr>
              <a:t>FOOD Truck </a:t>
            </a:r>
          </a:p>
        </p:txBody>
      </p:sp>
      <p:sp>
        <p:nvSpPr>
          <p:cNvPr id="3" name="TextBox 3"/>
          <p:cNvSpPr txBox="1"/>
          <p:nvPr/>
        </p:nvSpPr>
        <p:spPr>
          <a:xfrm>
            <a:off x="7742442" y="2187966"/>
            <a:ext cx="7181042" cy="3010952"/>
          </a:xfrm>
          <a:prstGeom prst="rect">
            <a:avLst/>
          </a:prstGeom>
        </p:spPr>
        <p:txBody>
          <a:bodyPr lIns="0" tIns="0" rIns="0" bIns="0" rtlCol="0" anchor="t">
            <a:spAutoFit/>
          </a:bodyPr>
          <a:lstStyle/>
          <a:p>
            <a:pPr algn="l">
              <a:lnSpc>
                <a:spcPts val="3449"/>
              </a:lnSpc>
            </a:pPr>
            <a:r>
              <a:rPr lang="en-US" sz="2400" dirty="0"/>
              <a:t>The </a:t>
            </a:r>
            <a:r>
              <a:rPr lang="ar-EG" sz="2400" dirty="0"/>
              <a:t> </a:t>
            </a:r>
            <a:r>
              <a:rPr lang="ar-EG" sz="2400" b="1" dirty="0"/>
              <a:t>اكله بيتي </a:t>
            </a:r>
            <a:r>
              <a:rPr lang="en-US" sz="2400" dirty="0"/>
              <a:t>project aimed to launch and establish a dynamic and flavorful food truck business serving</a:t>
            </a:r>
            <a:r>
              <a:rPr lang="ar-EG" sz="2400" dirty="0"/>
              <a:t> </a:t>
            </a:r>
            <a:r>
              <a:rPr lang="en-US" sz="2400" dirty="0"/>
              <a:t> bank employees across EL Tagamo3 El 5ames.</a:t>
            </a:r>
            <a:br>
              <a:rPr lang="en-US" sz="2400" dirty="0"/>
            </a:br>
            <a:r>
              <a:rPr lang="en-US" sz="2400" dirty="0"/>
              <a:t>Our mission was to create a distinctive brand presence, engage food enthusiasts, and drive sales through targeted content creation and strategic digital marketing.</a:t>
            </a:r>
          </a:p>
          <a:p>
            <a:pPr algn="l">
              <a:lnSpc>
                <a:spcPts val="3449"/>
              </a:lnSpc>
            </a:pPr>
            <a:endParaRPr lang="en-US" sz="2299" dirty="0">
              <a:solidFill>
                <a:srgbClr val="968880"/>
              </a:solidFill>
              <a:latin typeface="TT Drugs"/>
              <a:ea typeface="TT Drugs"/>
              <a:cs typeface="TT Drugs"/>
              <a:sym typeface="TT Drugs"/>
            </a:endParaRPr>
          </a:p>
        </p:txBody>
      </p:sp>
      <p:sp>
        <p:nvSpPr>
          <p:cNvPr id="5" name="AutoShape 5"/>
          <p:cNvSpPr/>
          <p:nvPr/>
        </p:nvSpPr>
        <p:spPr>
          <a:xfrm rot="-10800000">
            <a:off x="7070948" y="8595059"/>
            <a:ext cx="11217052" cy="0"/>
          </a:xfrm>
          <a:prstGeom prst="line">
            <a:avLst/>
          </a:prstGeom>
          <a:ln w="9525" cap="flat">
            <a:solidFill>
              <a:srgbClr val="968174"/>
            </a:solidFill>
            <a:prstDash val="solid"/>
            <a:headEnd type="none" w="sm" len="sm"/>
            <a:tailEnd type="none" w="sm" len="sm"/>
          </a:ln>
        </p:spPr>
        <p:txBody>
          <a:bodyPr/>
          <a:lstStyle/>
          <a:p>
            <a:endParaRPr lang="en-US"/>
          </a:p>
        </p:txBody>
      </p:sp>
      <p:sp>
        <p:nvSpPr>
          <p:cNvPr id="6" name="TextBox 2">
            <a:extLst>
              <a:ext uri="{FF2B5EF4-FFF2-40B4-BE49-F238E27FC236}">
                <a16:creationId xmlns:a16="http://schemas.microsoft.com/office/drawing/2014/main" id="{604F0BF6-6068-0F85-2A3E-FC63CEC5FD19}"/>
              </a:ext>
            </a:extLst>
          </p:cNvPr>
          <p:cNvSpPr txBox="1"/>
          <p:nvPr/>
        </p:nvSpPr>
        <p:spPr>
          <a:xfrm>
            <a:off x="7749876" y="4882842"/>
            <a:ext cx="7412863" cy="890950"/>
          </a:xfrm>
          <a:prstGeom prst="rect">
            <a:avLst/>
          </a:prstGeom>
        </p:spPr>
        <p:txBody>
          <a:bodyPr lIns="0" tIns="0" rIns="0" bIns="0" rtlCol="0" anchor="t">
            <a:spAutoFit/>
          </a:bodyPr>
          <a:lstStyle/>
          <a:p>
            <a:pPr algn="l">
              <a:lnSpc>
                <a:spcPts val="8174"/>
              </a:lnSpc>
            </a:pPr>
            <a:r>
              <a:rPr lang="en-US" sz="2800" b="1" dirty="0">
                <a:latin typeface="Abadi" panose="020B0604020104020204" pitchFamily="34" charset="0"/>
              </a:rPr>
              <a:t>Key Achievements:</a:t>
            </a:r>
            <a:endParaRPr lang="en-US" sz="2800" b="1" dirty="0">
              <a:latin typeface="Abadi" panose="020B0604020104020204" pitchFamily="34" charset="0"/>
              <a:sym typeface="TT Ricordi Nobili"/>
            </a:endParaRPr>
          </a:p>
        </p:txBody>
      </p:sp>
      <p:sp>
        <p:nvSpPr>
          <p:cNvPr id="7" name="TextBox 3">
            <a:extLst>
              <a:ext uri="{FF2B5EF4-FFF2-40B4-BE49-F238E27FC236}">
                <a16:creationId xmlns:a16="http://schemas.microsoft.com/office/drawing/2014/main" id="{6D92C890-A7B4-C1AB-8D52-2F89A0C05A80}"/>
              </a:ext>
            </a:extLst>
          </p:cNvPr>
          <p:cNvSpPr txBox="1"/>
          <p:nvPr/>
        </p:nvSpPr>
        <p:spPr>
          <a:xfrm>
            <a:off x="7865786" y="5809078"/>
            <a:ext cx="7181042" cy="1266885"/>
          </a:xfrm>
          <a:prstGeom prst="rect">
            <a:avLst/>
          </a:prstGeom>
        </p:spPr>
        <p:txBody>
          <a:bodyPr lIns="0" tIns="0" rIns="0" bIns="0" rtlCol="0" anchor="t">
            <a:spAutoFit/>
          </a:bodyPr>
          <a:lstStyle/>
          <a:p>
            <a:pPr algn="l">
              <a:lnSpc>
                <a:spcPts val="3449"/>
              </a:lnSpc>
            </a:pPr>
            <a:r>
              <a:rPr lang="en-US" sz="2400" dirty="0"/>
              <a:t>Enhanced Brand Visibility.</a:t>
            </a:r>
            <a:br>
              <a:rPr lang="en-US" sz="2400" dirty="0"/>
            </a:br>
            <a:r>
              <a:rPr lang="en-US" sz="2400" dirty="0"/>
              <a:t>Increased Engagement.</a:t>
            </a:r>
            <a:br>
              <a:rPr lang="en-US" sz="2400" dirty="0"/>
            </a:br>
            <a:r>
              <a:rPr lang="en-US" sz="2400" dirty="0"/>
              <a:t>Higher Conversion Rates.</a:t>
            </a:r>
            <a:endParaRPr lang="en-US" sz="2299" dirty="0">
              <a:solidFill>
                <a:srgbClr val="968880"/>
              </a:solidFill>
              <a:latin typeface="TT Drugs"/>
              <a:ea typeface="TT Drugs"/>
              <a:cs typeface="TT Drugs"/>
              <a:sym typeface="TT Drugs"/>
            </a:endParaRPr>
          </a:p>
        </p:txBody>
      </p:sp>
      <p:pic>
        <p:nvPicPr>
          <p:cNvPr id="9" name="Picture 8" descr="Woman working at food truck">
            <a:extLst>
              <a:ext uri="{FF2B5EF4-FFF2-40B4-BE49-F238E27FC236}">
                <a16:creationId xmlns:a16="http://schemas.microsoft.com/office/drawing/2014/main" id="{98804808-9391-F994-678E-9774B758F35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323" y="0"/>
            <a:ext cx="7412863" cy="4229097"/>
          </a:xfrm>
          <a:prstGeom prst="rect">
            <a:avLst/>
          </a:prstGeom>
        </p:spPr>
      </p:pic>
      <p:pic>
        <p:nvPicPr>
          <p:cNvPr id="11" name="Picture 10" descr="Three food truck chicken sandwiches">
            <a:extLst>
              <a:ext uri="{FF2B5EF4-FFF2-40B4-BE49-F238E27FC236}">
                <a16:creationId xmlns:a16="http://schemas.microsoft.com/office/drawing/2014/main" id="{7AB26A39-FC86-232C-7F24-CAEBC353917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757" y="4882842"/>
            <a:ext cx="7412863" cy="521365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CFA"/>
        </a:solidFill>
        <a:effectLst/>
      </p:bgPr>
    </p:bg>
    <p:spTree>
      <p:nvGrpSpPr>
        <p:cNvPr id="1" name=""/>
        <p:cNvGrpSpPr/>
        <p:nvPr/>
      </p:nvGrpSpPr>
      <p:grpSpPr>
        <a:xfrm>
          <a:off x="0" y="0"/>
          <a:ext cx="0" cy="0"/>
          <a:chOff x="0" y="0"/>
          <a:chExt cx="0" cy="0"/>
        </a:xfrm>
      </p:grpSpPr>
      <p:sp>
        <p:nvSpPr>
          <p:cNvPr id="5" name="TextBox 5"/>
          <p:cNvSpPr txBox="1"/>
          <p:nvPr/>
        </p:nvSpPr>
        <p:spPr>
          <a:xfrm>
            <a:off x="457200" y="517907"/>
            <a:ext cx="12801600" cy="1068690"/>
          </a:xfrm>
          <a:prstGeom prst="rect">
            <a:avLst/>
          </a:prstGeom>
        </p:spPr>
        <p:txBody>
          <a:bodyPr wrap="square" lIns="0" tIns="0" rIns="0" bIns="0" rtlCol="0" anchor="t">
            <a:spAutoFit/>
          </a:bodyPr>
          <a:lstStyle/>
          <a:p>
            <a:pPr algn="l">
              <a:lnSpc>
                <a:spcPts val="8174"/>
              </a:lnSpc>
            </a:pPr>
            <a:r>
              <a:rPr lang="en-US" sz="7499" spc="-434" dirty="0" err="1">
                <a:solidFill>
                  <a:srgbClr val="968880"/>
                </a:solidFill>
                <a:latin typeface="TT Ricordi Nobili"/>
                <a:ea typeface="TT Ricordi Nobili"/>
                <a:cs typeface="TT Ricordi Nobili"/>
                <a:sym typeface="TT Ricordi Nobili"/>
              </a:rPr>
              <a:t>OrbitX</a:t>
            </a:r>
            <a:r>
              <a:rPr lang="en-US" sz="7499" spc="-434" dirty="0">
                <a:solidFill>
                  <a:srgbClr val="968880"/>
                </a:solidFill>
                <a:latin typeface="TT Ricordi Nobili"/>
                <a:ea typeface="TT Ricordi Nobili"/>
                <a:cs typeface="TT Ricordi Nobili"/>
                <a:sym typeface="TT Ricordi Nobili"/>
              </a:rPr>
              <a:t> travel Company </a:t>
            </a:r>
          </a:p>
        </p:txBody>
      </p:sp>
      <p:sp>
        <p:nvSpPr>
          <p:cNvPr id="6" name="TextBox 6"/>
          <p:cNvSpPr txBox="1"/>
          <p:nvPr/>
        </p:nvSpPr>
        <p:spPr>
          <a:xfrm>
            <a:off x="652899" y="1854564"/>
            <a:ext cx="7181042" cy="3894143"/>
          </a:xfrm>
          <a:prstGeom prst="rect">
            <a:avLst/>
          </a:prstGeom>
        </p:spPr>
        <p:txBody>
          <a:bodyPr lIns="0" tIns="0" rIns="0" bIns="0" rtlCol="0" anchor="t">
            <a:spAutoFit/>
          </a:bodyPr>
          <a:lstStyle/>
          <a:p>
            <a:pPr algn="l">
              <a:lnSpc>
                <a:spcPts val="3449"/>
              </a:lnSpc>
            </a:pPr>
            <a:r>
              <a:rPr lang="en-US" sz="2400" dirty="0"/>
              <a:t>The </a:t>
            </a:r>
            <a:r>
              <a:rPr lang="en-US" sz="2400" b="1" dirty="0" err="1"/>
              <a:t>OrbitX</a:t>
            </a:r>
            <a:r>
              <a:rPr lang="en-US" sz="2400" b="1" dirty="0"/>
              <a:t> Travel Company </a:t>
            </a:r>
            <a:r>
              <a:rPr lang="en-US" sz="2400" dirty="0"/>
              <a:t>project was designed to elevate the travel brand’s market presence and attract a diverse range of travelers seeking unique and memorable experiences. </a:t>
            </a:r>
            <a:r>
              <a:rPr lang="en-US" sz="2400" dirty="0" err="1"/>
              <a:t>OrbitX</a:t>
            </a:r>
            <a:r>
              <a:rPr lang="en-US" sz="2400" dirty="0"/>
              <a:t> aimed to position itself as a premier travel agency offering customized travel packages, expert advice, and exceptional customer service. The objective was to enhance the company’s digital footprint and drive bookings through targeted content and marketing strategies.</a:t>
            </a:r>
            <a:endParaRPr lang="en-US" sz="2400" dirty="0">
              <a:sym typeface="TT Drugs"/>
            </a:endParaRPr>
          </a:p>
        </p:txBody>
      </p:sp>
      <p:pic>
        <p:nvPicPr>
          <p:cNvPr id="7" name="Picture 2" descr="May be an image of text">
            <a:extLst>
              <a:ext uri="{FF2B5EF4-FFF2-40B4-BE49-F238E27FC236}">
                <a16:creationId xmlns:a16="http://schemas.microsoft.com/office/drawing/2014/main" id="{770E0E78-C54E-A389-5571-F1B5FBBD35B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727461" y="1924387"/>
            <a:ext cx="4130127" cy="643822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B00F9B6-323A-65E3-9615-28120CA5F2A9}"/>
              </a:ext>
            </a:extLst>
          </p:cNvPr>
          <p:cNvPicPr>
            <a:picLocks noChangeAspect="1"/>
          </p:cNvPicPr>
          <p:nvPr/>
        </p:nvPicPr>
        <p:blipFill>
          <a:blip r:embed="rId3"/>
          <a:stretch>
            <a:fillRect/>
          </a:stretch>
        </p:blipFill>
        <p:spPr>
          <a:xfrm>
            <a:off x="13282961" y="266701"/>
            <a:ext cx="5005039" cy="4735084"/>
          </a:xfrm>
          <a:prstGeom prst="rect">
            <a:avLst/>
          </a:prstGeom>
        </p:spPr>
      </p:pic>
      <p:pic>
        <p:nvPicPr>
          <p:cNvPr id="11" name="Picture 10">
            <a:extLst>
              <a:ext uri="{FF2B5EF4-FFF2-40B4-BE49-F238E27FC236}">
                <a16:creationId xmlns:a16="http://schemas.microsoft.com/office/drawing/2014/main" id="{4FE25D2E-1BD2-7250-5136-EFB7A51FB390}"/>
              </a:ext>
            </a:extLst>
          </p:cNvPr>
          <p:cNvPicPr>
            <a:picLocks noChangeAspect="1"/>
          </p:cNvPicPr>
          <p:nvPr/>
        </p:nvPicPr>
        <p:blipFill>
          <a:blip r:embed="rId4"/>
          <a:stretch>
            <a:fillRect/>
          </a:stretch>
        </p:blipFill>
        <p:spPr>
          <a:xfrm>
            <a:off x="13282961" y="5285215"/>
            <a:ext cx="5029201" cy="4735084"/>
          </a:xfrm>
          <a:prstGeom prst="rect">
            <a:avLst/>
          </a:prstGeom>
        </p:spPr>
      </p:pic>
      <p:sp>
        <p:nvSpPr>
          <p:cNvPr id="14" name="TextBox 2">
            <a:extLst>
              <a:ext uri="{FF2B5EF4-FFF2-40B4-BE49-F238E27FC236}">
                <a16:creationId xmlns:a16="http://schemas.microsoft.com/office/drawing/2014/main" id="{08A32BA8-A53F-337E-0D4B-E87B6CB5E19A}"/>
              </a:ext>
            </a:extLst>
          </p:cNvPr>
          <p:cNvSpPr txBox="1"/>
          <p:nvPr/>
        </p:nvSpPr>
        <p:spPr>
          <a:xfrm>
            <a:off x="594215" y="5748707"/>
            <a:ext cx="7412863" cy="890950"/>
          </a:xfrm>
          <a:prstGeom prst="rect">
            <a:avLst/>
          </a:prstGeom>
        </p:spPr>
        <p:txBody>
          <a:bodyPr lIns="0" tIns="0" rIns="0" bIns="0" rtlCol="0" anchor="t">
            <a:spAutoFit/>
          </a:bodyPr>
          <a:lstStyle/>
          <a:p>
            <a:pPr algn="l">
              <a:lnSpc>
                <a:spcPts val="8174"/>
              </a:lnSpc>
            </a:pPr>
            <a:r>
              <a:rPr lang="en-US" sz="2800" b="1" dirty="0"/>
              <a:t>Key Achievements:</a:t>
            </a:r>
            <a:endParaRPr lang="en-US" sz="2800" b="1" spc="-434" dirty="0">
              <a:solidFill>
                <a:srgbClr val="968880"/>
              </a:solidFill>
              <a:ea typeface="TT Ricordi Nobili"/>
              <a:cs typeface="TT Ricordi Nobili"/>
              <a:sym typeface="TT Ricordi Nobili"/>
            </a:endParaRPr>
          </a:p>
        </p:txBody>
      </p:sp>
      <p:sp>
        <p:nvSpPr>
          <p:cNvPr id="15" name="TextBox 3">
            <a:extLst>
              <a:ext uri="{FF2B5EF4-FFF2-40B4-BE49-F238E27FC236}">
                <a16:creationId xmlns:a16="http://schemas.microsoft.com/office/drawing/2014/main" id="{0602AFEF-0DD0-40B6-E11B-BCE7A4805EB8}"/>
              </a:ext>
            </a:extLst>
          </p:cNvPr>
          <p:cNvSpPr txBox="1"/>
          <p:nvPr/>
        </p:nvSpPr>
        <p:spPr>
          <a:xfrm>
            <a:off x="594215" y="6662889"/>
            <a:ext cx="7181042" cy="1266885"/>
          </a:xfrm>
          <a:prstGeom prst="rect">
            <a:avLst/>
          </a:prstGeom>
        </p:spPr>
        <p:txBody>
          <a:bodyPr lIns="0" tIns="0" rIns="0" bIns="0" rtlCol="0" anchor="t">
            <a:spAutoFit/>
          </a:bodyPr>
          <a:lstStyle/>
          <a:p>
            <a:pPr algn="l">
              <a:lnSpc>
                <a:spcPts val="3449"/>
              </a:lnSpc>
            </a:pPr>
            <a:r>
              <a:rPr lang="en-US" sz="2400" dirty="0"/>
              <a:t>Enhanced Brand Visibility.</a:t>
            </a:r>
            <a:br>
              <a:rPr lang="en-US" sz="2400" b="1" dirty="0"/>
            </a:br>
            <a:r>
              <a:rPr lang="en-US" sz="2400" b="1" dirty="0"/>
              <a:t>I</a:t>
            </a:r>
            <a:r>
              <a:rPr lang="en-US" sz="2400" dirty="0"/>
              <a:t>ncreased Engagement.</a:t>
            </a:r>
            <a:br>
              <a:rPr lang="en-US" sz="2400" dirty="0"/>
            </a:br>
            <a:r>
              <a:rPr lang="en-US" sz="2400" dirty="0"/>
              <a:t>Higher Conversion Rates.</a:t>
            </a:r>
            <a:endParaRPr lang="en-US" sz="2299" dirty="0">
              <a:solidFill>
                <a:srgbClr val="968880"/>
              </a:solidFill>
              <a:latin typeface="TT Drugs"/>
              <a:ea typeface="TT Drugs"/>
              <a:cs typeface="TT Drugs"/>
              <a:sym typeface="TT Drug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588CD3A-8C69-5F65-89A4-300BEDA9C903}"/>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3428"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5">
            <a:extLst>
              <a:ext uri="{FF2B5EF4-FFF2-40B4-BE49-F238E27FC236}">
                <a16:creationId xmlns:a16="http://schemas.microsoft.com/office/drawing/2014/main" id="{524D6A3D-6A0A-0904-F2F9-D0D12CEBB2ED}"/>
              </a:ext>
            </a:extLst>
          </p:cNvPr>
          <p:cNvSpPr txBox="1"/>
          <p:nvPr/>
        </p:nvSpPr>
        <p:spPr>
          <a:xfrm>
            <a:off x="858739" y="357808"/>
            <a:ext cx="16527780" cy="215162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7499" spc="-434" dirty="0" err="1">
                <a:solidFill>
                  <a:srgbClr val="968880"/>
                </a:solidFill>
                <a:latin typeface="TT Ricordi Nobili"/>
                <a:sym typeface="TT Ricordi Nobili"/>
              </a:rPr>
              <a:t>ElevteU</a:t>
            </a:r>
            <a:r>
              <a:rPr lang="en-US" sz="7499" spc="-434" dirty="0">
                <a:solidFill>
                  <a:srgbClr val="968880"/>
                </a:solidFill>
                <a:latin typeface="TT Ricordi Nobili"/>
                <a:sym typeface="TT Ricordi Nobili"/>
              </a:rPr>
              <a:t> Marketing Agency  </a:t>
            </a:r>
          </a:p>
        </p:txBody>
      </p:sp>
      <p:sp>
        <p:nvSpPr>
          <p:cNvPr id="13"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8739" y="2522316"/>
            <a:ext cx="16459200" cy="27432"/>
          </a:xfrm>
          <a:custGeom>
            <a:avLst/>
            <a:gdLst>
              <a:gd name="connsiteX0" fmla="*/ 0 w 16459200"/>
              <a:gd name="connsiteY0" fmla="*/ 0 h 27432"/>
              <a:gd name="connsiteX1" fmla="*/ 192024 w 16459200"/>
              <a:gd name="connsiteY1" fmla="*/ 0 h 27432"/>
              <a:gd name="connsiteX2" fmla="*/ 1042416 w 16459200"/>
              <a:gd name="connsiteY2" fmla="*/ 0 h 27432"/>
              <a:gd name="connsiteX3" fmla="*/ 1728216 w 16459200"/>
              <a:gd name="connsiteY3" fmla="*/ 0 h 27432"/>
              <a:gd name="connsiteX4" fmla="*/ 1920240 w 16459200"/>
              <a:gd name="connsiteY4" fmla="*/ 0 h 27432"/>
              <a:gd name="connsiteX5" fmla="*/ 2441448 w 16459200"/>
              <a:gd name="connsiteY5" fmla="*/ 0 h 27432"/>
              <a:gd name="connsiteX6" fmla="*/ 2798064 w 16459200"/>
              <a:gd name="connsiteY6" fmla="*/ 0 h 27432"/>
              <a:gd name="connsiteX7" fmla="*/ 3648456 w 16459200"/>
              <a:gd name="connsiteY7" fmla="*/ 0 h 27432"/>
              <a:gd name="connsiteX8" fmla="*/ 4005072 w 16459200"/>
              <a:gd name="connsiteY8" fmla="*/ 0 h 27432"/>
              <a:gd name="connsiteX9" fmla="*/ 5020056 w 16459200"/>
              <a:gd name="connsiteY9" fmla="*/ 0 h 27432"/>
              <a:gd name="connsiteX10" fmla="*/ 5212080 w 16459200"/>
              <a:gd name="connsiteY10" fmla="*/ 0 h 27432"/>
              <a:gd name="connsiteX11" fmla="*/ 5568696 w 16459200"/>
              <a:gd name="connsiteY11" fmla="*/ 0 h 27432"/>
              <a:gd name="connsiteX12" fmla="*/ 6089904 w 16459200"/>
              <a:gd name="connsiteY12" fmla="*/ 0 h 27432"/>
              <a:gd name="connsiteX13" fmla="*/ 6611112 w 16459200"/>
              <a:gd name="connsiteY13" fmla="*/ 0 h 27432"/>
              <a:gd name="connsiteX14" fmla="*/ 7461504 w 16459200"/>
              <a:gd name="connsiteY14" fmla="*/ 0 h 27432"/>
              <a:gd name="connsiteX15" fmla="*/ 8476488 w 16459200"/>
              <a:gd name="connsiteY15" fmla="*/ 0 h 27432"/>
              <a:gd name="connsiteX16" fmla="*/ 9326880 w 16459200"/>
              <a:gd name="connsiteY16" fmla="*/ 0 h 27432"/>
              <a:gd name="connsiteX17" fmla="*/ 9683496 w 16459200"/>
              <a:gd name="connsiteY17" fmla="*/ 0 h 27432"/>
              <a:gd name="connsiteX18" fmla="*/ 9875520 w 16459200"/>
              <a:gd name="connsiteY18" fmla="*/ 0 h 27432"/>
              <a:gd name="connsiteX19" fmla="*/ 10067544 w 16459200"/>
              <a:gd name="connsiteY19" fmla="*/ 0 h 27432"/>
              <a:gd name="connsiteX20" fmla="*/ 10424160 w 16459200"/>
              <a:gd name="connsiteY20" fmla="*/ 0 h 27432"/>
              <a:gd name="connsiteX21" fmla="*/ 10945368 w 16459200"/>
              <a:gd name="connsiteY21" fmla="*/ 0 h 27432"/>
              <a:gd name="connsiteX22" fmla="*/ 11795760 w 16459200"/>
              <a:gd name="connsiteY22" fmla="*/ 0 h 27432"/>
              <a:gd name="connsiteX23" fmla="*/ 12152376 w 16459200"/>
              <a:gd name="connsiteY23" fmla="*/ 0 h 27432"/>
              <a:gd name="connsiteX24" fmla="*/ 12838176 w 16459200"/>
              <a:gd name="connsiteY24" fmla="*/ 0 h 27432"/>
              <a:gd name="connsiteX25" fmla="*/ 13853160 w 16459200"/>
              <a:gd name="connsiteY25" fmla="*/ 0 h 27432"/>
              <a:gd name="connsiteX26" fmla="*/ 14209776 w 16459200"/>
              <a:gd name="connsiteY26" fmla="*/ 0 h 27432"/>
              <a:gd name="connsiteX27" fmla="*/ 14895576 w 16459200"/>
              <a:gd name="connsiteY27" fmla="*/ 0 h 27432"/>
              <a:gd name="connsiteX28" fmla="*/ 15581376 w 16459200"/>
              <a:gd name="connsiteY28" fmla="*/ 0 h 27432"/>
              <a:gd name="connsiteX29" fmla="*/ 15773400 w 16459200"/>
              <a:gd name="connsiteY29" fmla="*/ 0 h 27432"/>
              <a:gd name="connsiteX30" fmla="*/ 16459200 w 16459200"/>
              <a:gd name="connsiteY30" fmla="*/ 0 h 27432"/>
              <a:gd name="connsiteX31" fmla="*/ 16459200 w 16459200"/>
              <a:gd name="connsiteY31" fmla="*/ 27432 h 27432"/>
              <a:gd name="connsiteX32" fmla="*/ 15444216 w 16459200"/>
              <a:gd name="connsiteY32" fmla="*/ 27432 h 27432"/>
              <a:gd name="connsiteX33" fmla="*/ 15087600 w 16459200"/>
              <a:gd name="connsiteY33" fmla="*/ 27432 h 27432"/>
              <a:gd name="connsiteX34" fmla="*/ 14401800 w 16459200"/>
              <a:gd name="connsiteY34" fmla="*/ 27432 h 27432"/>
              <a:gd name="connsiteX35" fmla="*/ 13551408 w 16459200"/>
              <a:gd name="connsiteY35" fmla="*/ 27432 h 27432"/>
              <a:gd name="connsiteX36" fmla="*/ 13030200 w 16459200"/>
              <a:gd name="connsiteY36" fmla="*/ 27432 h 27432"/>
              <a:gd name="connsiteX37" fmla="*/ 12179808 w 16459200"/>
              <a:gd name="connsiteY37" fmla="*/ 27432 h 27432"/>
              <a:gd name="connsiteX38" fmla="*/ 11329416 w 16459200"/>
              <a:gd name="connsiteY38" fmla="*/ 27432 h 27432"/>
              <a:gd name="connsiteX39" fmla="*/ 10479024 w 16459200"/>
              <a:gd name="connsiteY39" fmla="*/ 27432 h 27432"/>
              <a:gd name="connsiteX40" fmla="*/ 9793224 w 16459200"/>
              <a:gd name="connsiteY40" fmla="*/ 27432 h 27432"/>
              <a:gd name="connsiteX41" fmla="*/ 9436608 w 16459200"/>
              <a:gd name="connsiteY41" fmla="*/ 27432 h 27432"/>
              <a:gd name="connsiteX42" fmla="*/ 9079992 w 16459200"/>
              <a:gd name="connsiteY42" fmla="*/ 27432 h 27432"/>
              <a:gd name="connsiteX43" fmla="*/ 8229600 w 16459200"/>
              <a:gd name="connsiteY43" fmla="*/ 27432 h 27432"/>
              <a:gd name="connsiteX44" fmla="*/ 7543800 w 16459200"/>
              <a:gd name="connsiteY44" fmla="*/ 27432 h 27432"/>
              <a:gd name="connsiteX45" fmla="*/ 7187184 w 16459200"/>
              <a:gd name="connsiteY45" fmla="*/ 27432 h 27432"/>
              <a:gd name="connsiteX46" fmla="*/ 6830568 w 16459200"/>
              <a:gd name="connsiteY46" fmla="*/ 27432 h 27432"/>
              <a:gd name="connsiteX47" fmla="*/ 6473952 w 16459200"/>
              <a:gd name="connsiteY47" fmla="*/ 27432 h 27432"/>
              <a:gd name="connsiteX48" fmla="*/ 5788152 w 16459200"/>
              <a:gd name="connsiteY48" fmla="*/ 27432 h 27432"/>
              <a:gd name="connsiteX49" fmla="*/ 5431536 w 16459200"/>
              <a:gd name="connsiteY49" fmla="*/ 27432 h 27432"/>
              <a:gd name="connsiteX50" fmla="*/ 4910328 w 16459200"/>
              <a:gd name="connsiteY50" fmla="*/ 27432 h 27432"/>
              <a:gd name="connsiteX51" fmla="*/ 4389120 w 16459200"/>
              <a:gd name="connsiteY51" fmla="*/ 27432 h 27432"/>
              <a:gd name="connsiteX52" fmla="*/ 3374136 w 16459200"/>
              <a:gd name="connsiteY52" fmla="*/ 27432 h 27432"/>
              <a:gd name="connsiteX53" fmla="*/ 2852928 w 16459200"/>
              <a:gd name="connsiteY53" fmla="*/ 27432 h 27432"/>
              <a:gd name="connsiteX54" fmla="*/ 2331720 w 16459200"/>
              <a:gd name="connsiteY54" fmla="*/ 27432 h 27432"/>
              <a:gd name="connsiteX55" fmla="*/ 1316736 w 16459200"/>
              <a:gd name="connsiteY55" fmla="*/ 27432 h 27432"/>
              <a:gd name="connsiteX56" fmla="*/ 1124712 w 16459200"/>
              <a:gd name="connsiteY56" fmla="*/ 27432 h 27432"/>
              <a:gd name="connsiteX57" fmla="*/ 0 w 16459200"/>
              <a:gd name="connsiteY57" fmla="*/ 27432 h 27432"/>
              <a:gd name="connsiteX58" fmla="*/ 0 w 16459200"/>
              <a:gd name="connsiteY58"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6459200" h="27432" fill="none" extrusionOk="0">
                <a:moveTo>
                  <a:pt x="0" y="0"/>
                </a:moveTo>
                <a:cubicBezTo>
                  <a:pt x="47956" y="-7424"/>
                  <a:pt x="130909" y="-3461"/>
                  <a:pt x="192024" y="0"/>
                </a:cubicBezTo>
                <a:cubicBezTo>
                  <a:pt x="253139" y="3461"/>
                  <a:pt x="713864" y="27473"/>
                  <a:pt x="1042416" y="0"/>
                </a:cubicBezTo>
                <a:cubicBezTo>
                  <a:pt x="1370968" y="-27473"/>
                  <a:pt x="1433592" y="6590"/>
                  <a:pt x="1728216" y="0"/>
                </a:cubicBezTo>
                <a:cubicBezTo>
                  <a:pt x="2022840" y="-6590"/>
                  <a:pt x="1862554" y="2847"/>
                  <a:pt x="1920240" y="0"/>
                </a:cubicBezTo>
                <a:cubicBezTo>
                  <a:pt x="1977926" y="-2847"/>
                  <a:pt x="2325911" y="-6884"/>
                  <a:pt x="2441448" y="0"/>
                </a:cubicBezTo>
                <a:cubicBezTo>
                  <a:pt x="2556985" y="6884"/>
                  <a:pt x="2631822" y="6977"/>
                  <a:pt x="2798064" y="0"/>
                </a:cubicBezTo>
                <a:cubicBezTo>
                  <a:pt x="2964306" y="-6977"/>
                  <a:pt x="3274078" y="-12213"/>
                  <a:pt x="3648456" y="0"/>
                </a:cubicBezTo>
                <a:cubicBezTo>
                  <a:pt x="4022834" y="12213"/>
                  <a:pt x="3857573" y="-925"/>
                  <a:pt x="4005072" y="0"/>
                </a:cubicBezTo>
                <a:cubicBezTo>
                  <a:pt x="4152571" y="925"/>
                  <a:pt x="4671117" y="36098"/>
                  <a:pt x="5020056" y="0"/>
                </a:cubicBezTo>
                <a:cubicBezTo>
                  <a:pt x="5368995" y="-36098"/>
                  <a:pt x="5129234" y="2763"/>
                  <a:pt x="5212080" y="0"/>
                </a:cubicBezTo>
                <a:cubicBezTo>
                  <a:pt x="5294926" y="-2763"/>
                  <a:pt x="5456351" y="-1340"/>
                  <a:pt x="5568696" y="0"/>
                </a:cubicBezTo>
                <a:cubicBezTo>
                  <a:pt x="5681041" y="1340"/>
                  <a:pt x="5957028" y="11791"/>
                  <a:pt x="6089904" y="0"/>
                </a:cubicBezTo>
                <a:cubicBezTo>
                  <a:pt x="6222780" y="-11791"/>
                  <a:pt x="6485557" y="8010"/>
                  <a:pt x="6611112" y="0"/>
                </a:cubicBezTo>
                <a:cubicBezTo>
                  <a:pt x="6736667" y="-8010"/>
                  <a:pt x="7207166" y="34517"/>
                  <a:pt x="7461504" y="0"/>
                </a:cubicBezTo>
                <a:cubicBezTo>
                  <a:pt x="7715842" y="-34517"/>
                  <a:pt x="7997652" y="4727"/>
                  <a:pt x="8476488" y="0"/>
                </a:cubicBezTo>
                <a:cubicBezTo>
                  <a:pt x="8955324" y="-4727"/>
                  <a:pt x="9009263" y="-31226"/>
                  <a:pt x="9326880" y="0"/>
                </a:cubicBezTo>
                <a:cubicBezTo>
                  <a:pt x="9644497" y="31226"/>
                  <a:pt x="9567141" y="-14781"/>
                  <a:pt x="9683496" y="0"/>
                </a:cubicBezTo>
                <a:cubicBezTo>
                  <a:pt x="9799851" y="14781"/>
                  <a:pt x="9804032" y="8468"/>
                  <a:pt x="9875520" y="0"/>
                </a:cubicBezTo>
                <a:cubicBezTo>
                  <a:pt x="9947008" y="-8468"/>
                  <a:pt x="9977677" y="-8510"/>
                  <a:pt x="10067544" y="0"/>
                </a:cubicBezTo>
                <a:cubicBezTo>
                  <a:pt x="10157411" y="8510"/>
                  <a:pt x="10259211" y="-4808"/>
                  <a:pt x="10424160" y="0"/>
                </a:cubicBezTo>
                <a:cubicBezTo>
                  <a:pt x="10589109" y="4808"/>
                  <a:pt x="10698874" y="12995"/>
                  <a:pt x="10945368" y="0"/>
                </a:cubicBezTo>
                <a:cubicBezTo>
                  <a:pt x="11191862" y="-12995"/>
                  <a:pt x="11497620" y="30979"/>
                  <a:pt x="11795760" y="0"/>
                </a:cubicBezTo>
                <a:cubicBezTo>
                  <a:pt x="12093900" y="-30979"/>
                  <a:pt x="12033359" y="17306"/>
                  <a:pt x="12152376" y="0"/>
                </a:cubicBezTo>
                <a:cubicBezTo>
                  <a:pt x="12271393" y="-17306"/>
                  <a:pt x="12698740" y="-6151"/>
                  <a:pt x="12838176" y="0"/>
                </a:cubicBezTo>
                <a:cubicBezTo>
                  <a:pt x="12977612" y="6151"/>
                  <a:pt x="13351157" y="-21667"/>
                  <a:pt x="13853160" y="0"/>
                </a:cubicBezTo>
                <a:cubicBezTo>
                  <a:pt x="14355163" y="21667"/>
                  <a:pt x="14035345" y="-172"/>
                  <a:pt x="14209776" y="0"/>
                </a:cubicBezTo>
                <a:cubicBezTo>
                  <a:pt x="14384207" y="172"/>
                  <a:pt x="14629222" y="-31393"/>
                  <a:pt x="14895576" y="0"/>
                </a:cubicBezTo>
                <a:cubicBezTo>
                  <a:pt x="15161930" y="31393"/>
                  <a:pt x="15418721" y="3319"/>
                  <a:pt x="15581376" y="0"/>
                </a:cubicBezTo>
                <a:cubicBezTo>
                  <a:pt x="15744031" y="-3319"/>
                  <a:pt x="15695632" y="-9543"/>
                  <a:pt x="15773400" y="0"/>
                </a:cubicBezTo>
                <a:cubicBezTo>
                  <a:pt x="15851168" y="9543"/>
                  <a:pt x="16150974" y="-26032"/>
                  <a:pt x="16459200" y="0"/>
                </a:cubicBezTo>
                <a:cubicBezTo>
                  <a:pt x="16459222" y="9322"/>
                  <a:pt x="16459920" y="14106"/>
                  <a:pt x="16459200" y="27432"/>
                </a:cubicBezTo>
                <a:cubicBezTo>
                  <a:pt x="16249330" y="65783"/>
                  <a:pt x="15931504" y="34569"/>
                  <a:pt x="15444216" y="27432"/>
                </a:cubicBezTo>
                <a:cubicBezTo>
                  <a:pt x="14956928" y="20295"/>
                  <a:pt x="15245263" y="43793"/>
                  <a:pt x="15087600" y="27432"/>
                </a:cubicBezTo>
                <a:cubicBezTo>
                  <a:pt x="14929937" y="11071"/>
                  <a:pt x="14595147" y="61679"/>
                  <a:pt x="14401800" y="27432"/>
                </a:cubicBezTo>
                <a:cubicBezTo>
                  <a:pt x="14208453" y="-6815"/>
                  <a:pt x="13937267" y="-2756"/>
                  <a:pt x="13551408" y="27432"/>
                </a:cubicBezTo>
                <a:cubicBezTo>
                  <a:pt x="13165549" y="57620"/>
                  <a:pt x="13244142" y="31152"/>
                  <a:pt x="13030200" y="27432"/>
                </a:cubicBezTo>
                <a:cubicBezTo>
                  <a:pt x="12816258" y="23712"/>
                  <a:pt x="12596900" y="37491"/>
                  <a:pt x="12179808" y="27432"/>
                </a:cubicBezTo>
                <a:cubicBezTo>
                  <a:pt x="11762716" y="17373"/>
                  <a:pt x="11577023" y="27593"/>
                  <a:pt x="11329416" y="27432"/>
                </a:cubicBezTo>
                <a:cubicBezTo>
                  <a:pt x="11081809" y="27271"/>
                  <a:pt x="10723385" y="19623"/>
                  <a:pt x="10479024" y="27432"/>
                </a:cubicBezTo>
                <a:cubicBezTo>
                  <a:pt x="10234663" y="35241"/>
                  <a:pt x="9989517" y="31460"/>
                  <a:pt x="9793224" y="27432"/>
                </a:cubicBezTo>
                <a:cubicBezTo>
                  <a:pt x="9596931" y="23404"/>
                  <a:pt x="9533524" y="22036"/>
                  <a:pt x="9436608" y="27432"/>
                </a:cubicBezTo>
                <a:cubicBezTo>
                  <a:pt x="9339692" y="32828"/>
                  <a:pt x="9173466" y="18472"/>
                  <a:pt x="9079992" y="27432"/>
                </a:cubicBezTo>
                <a:cubicBezTo>
                  <a:pt x="8986518" y="36392"/>
                  <a:pt x="8593794" y="42926"/>
                  <a:pt x="8229600" y="27432"/>
                </a:cubicBezTo>
                <a:cubicBezTo>
                  <a:pt x="7865406" y="11938"/>
                  <a:pt x="7848302" y="3496"/>
                  <a:pt x="7543800" y="27432"/>
                </a:cubicBezTo>
                <a:cubicBezTo>
                  <a:pt x="7239298" y="51368"/>
                  <a:pt x="7267744" y="29308"/>
                  <a:pt x="7187184" y="27432"/>
                </a:cubicBezTo>
                <a:cubicBezTo>
                  <a:pt x="7106624" y="25556"/>
                  <a:pt x="6904393" y="10681"/>
                  <a:pt x="6830568" y="27432"/>
                </a:cubicBezTo>
                <a:cubicBezTo>
                  <a:pt x="6756743" y="44183"/>
                  <a:pt x="6651191" y="39884"/>
                  <a:pt x="6473952" y="27432"/>
                </a:cubicBezTo>
                <a:cubicBezTo>
                  <a:pt x="6296713" y="14980"/>
                  <a:pt x="6119980" y="24308"/>
                  <a:pt x="5788152" y="27432"/>
                </a:cubicBezTo>
                <a:cubicBezTo>
                  <a:pt x="5456324" y="30556"/>
                  <a:pt x="5529306" y="26210"/>
                  <a:pt x="5431536" y="27432"/>
                </a:cubicBezTo>
                <a:cubicBezTo>
                  <a:pt x="5333766" y="28654"/>
                  <a:pt x="5016672" y="6571"/>
                  <a:pt x="4910328" y="27432"/>
                </a:cubicBezTo>
                <a:cubicBezTo>
                  <a:pt x="4803984" y="48293"/>
                  <a:pt x="4553431" y="43362"/>
                  <a:pt x="4389120" y="27432"/>
                </a:cubicBezTo>
                <a:cubicBezTo>
                  <a:pt x="4224809" y="11502"/>
                  <a:pt x="3616062" y="38135"/>
                  <a:pt x="3374136" y="27432"/>
                </a:cubicBezTo>
                <a:cubicBezTo>
                  <a:pt x="3132210" y="16729"/>
                  <a:pt x="3042843" y="45542"/>
                  <a:pt x="2852928" y="27432"/>
                </a:cubicBezTo>
                <a:cubicBezTo>
                  <a:pt x="2663013" y="9322"/>
                  <a:pt x="2455267" y="47011"/>
                  <a:pt x="2331720" y="27432"/>
                </a:cubicBezTo>
                <a:cubicBezTo>
                  <a:pt x="2208173" y="7853"/>
                  <a:pt x="1589346" y="70708"/>
                  <a:pt x="1316736" y="27432"/>
                </a:cubicBezTo>
                <a:cubicBezTo>
                  <a:pt x="1044126" y="-15844"/>
                  <a:pt x="1186720" y="35239"/>
                  <a:pt x="1124712" y="27432"/>
                </a:cubicBezTo>
                <a:cubicBezTo>
                  <a:pt x="1062704" y="19625"/>
                  <a:pt x="503031" y="33212"/>
                  <a:pt x="0" y="27432"/>
                </a:cubicBezTo>
                <a:cubicBezTo>
                  <a:pt x="-1295" y="16310"/>
                  <a:pt x="-432" y="13385"/>
                  <a:pt x="0" y="0"/>
                </a:cubicBezTo>
                <a:close/>
              </a:path>
              <a:path w="16459200" h="27432" stroke="0" extrusionOk="0">
                <a:moveTo>
                  <a:pt x="0" y="0"/>
                </a:moveTo>
                <a:cubicBezTo>
                  <a:pt x="169209" y="4271"/>
                  <a:pt x="248605" y="9913"/>
                  <a:pt x="356616" y="0"/>
                </a:cubicBezTo>
                <a:cubicBezTo>
                  <a:pt x="464627" y="-9913"/>
                  <a:pt x="484749" y="7422"/>
                  <a:pt x="548640" y="0"/>
                </a:cubicBezTo>
                <a:cubicBezTo>
                  <a:pt x="612531" y="-7422"/>
                  <a:pt x="809859" y="-22"/>
                  <a:pt x="905256" y="0"/>
                </a:cubicBezTo>
                <a:cubicBezTo>
                  <a:pt x="1000653" y="22"/>
                  <a:pt x="1309175" y="26161"/>
                  <a:pt x="1591056" y="0"/>
                </a:cubicBezTo>
                <a:cubicBezTo>
                  <a:pt x="1872937" y="-26161"/>
                  <a:pt x="2030413" y="-34546"/>
                  <a:pt x="2441448" y="0"/>
                </a:cubicBezTo>
                <a:cubicBezTo>
                  <a:pt x="2852483" y="34546"/>
                  <a:pt x="3014836" y="32798"/>
                  <a:pt x="3456432" y="0"/>
                </a:cubicBezTo>
                <a:cubicBezTo>
                  <a:pt x="3898028" y="-32798"/>
                  <a:pt x="4190634" y="34192"/>
                  <a:pt x="4471416" y="0"/>
                </a:cubicBezTo>
                <a:cubicBezTo>
                  <a:pt x="4752198" y="-34192"/>
                  <a:pt x="4816290" y="10056"/>
                  <a:pt x="4992624" y="0"/>
                </a:cubicBezTo>
                <a:cubicBezTo>
                  <a:pt x="5168958" y="-10056"/>
                  <a:pt x="5425571" y="37166"/>
                  <a:pt x="5843016" y="0"/>
                </a:cubicBezTo>
                <a:cubicBezTo>
                  <a:pt x="6260461" y="-37166"/>
                  <a:pt x="6243365" y="-11909"/>
                  <a:pt x="6528816" y="0"/>
                </a:cubicBezTo>
                <a:cubicBezTo>
                  <a:pt x="6814267" y="11909"/>
                  <a:pt x="6865850" y="-3059"/>
                  <a:pt x="7050024" y="0"/>
                </a:cubicBezTo>
                <a:cubicBezTo>
                  <a:pt x="7234198" y="3059"/>
                  <a:pt x="7529059" y="-29032"/>
                  <a:pt x="7900416" y="0"/>
                </a:cubicBezTo>
                <a:cubicBezTo>
                  <a:pt x="8271773" y="29032"/>
                  <a:pt x="8040284" y="2293"/>
                  <a:pt x="8092440" y="0"/>
                </a:cubicBezTo>
                <a:cubicBezTo>
                  <a:pt x="8144596" y="-2293"/>
                  <a:pt x="8377772" y="18969"/>
                  <a:pt x="8613648" y="0"/>
                </a:cubicBezTo>
                <a:cubicBezTo>
                  <a:pt x="8849524" y="-18969"/>
                  <a:pt x="9039253" y="20479"/>
                  <a:pt x="9299448" y="0"/>
                </a:cubicBezTo>
                <a:cubicBezTo>
                  <a:pt x="9559643" y="-20479"/>
                  <a:pt x="9864452" y="14915"/>
                  <a:pt x="10149840" y="0"/>
                </a:cubicBezTo>
                <a:cubicBezTo>
                  <a:pt x="10435228" y="-14915"/>
                  <a:pt x="10504375" y="14787"/>
                  <a:pt x="10835640" y="0"/>
                </a:cubicBezTo>
                <a:cubicBezTo>
                  <a:pt x="11166905" y="-14787"/>
                  <a:pt x="11598715" y="31089"/>
                  <a:pt x="11850624" y="0"/>
                </a:cubicBezTo>
                <a:cubicBezTo>
                  <a:pt x="12102533" y="-31089"/>
                  <a:pt x="11992592" y="4447"/>
                  <a:pt x="12042648" y="0"/>
                </a:cubicBezTo>
                <a:cubicBezTo>
                  <a:pt x="12092704" y="-4447"/>
                  <a:pt x="12426578" y="2532"/>
                  <a:pt x="12728448" y="0"/>
                </a:cubicBezTo>
                <a:cubicBezTo>
                  <a:pt x="13030318" y="-2532"/>
                  <a:pt x="12877528" y="-7149"/>
                  <a:pt x="12920472" y="0"/>
                </a:cubicBezTo>
                <a:cubicBezTo>
                  <a:pt x="12963416" y="7149"/>
                  <a:pt x="13485109" y="-36483"/>
                  <a:pt x="13935456" y="0"/>
                </a:cubicBezTo>
                <a:cubicBezTo>
                  <a:pt x="14385803" y="36483"/>
                  <a:pt x="14219125" y="12279"/>
                  <a:pt x="14292072" y="0"/>
                </a:cubicBezTo>
                <a:cubicBezTo>
                  <a:pt x="14365019" y="-12279"/>
                  <a:pt x="14443877" y="8821"/>
                  <a:pt x="14484096" y="0"/>
                </a:cubicBezTo>
                <a:cubicBezTo>
                  <a:pt x="14524315" y="-8821"/>
                  <a:pt x="14905426" y="-30068"/>
                  <a:pt x="15169896" y="0"/>
                </a:cubicBezTo>
                <a:cubicBezTo>
                  <a:pt x="15434366" y="30068"/>
                  <a:pt x="15424434" y="12479"/>
                  <a:pt x="15526512" y="0"/>
                </a:cubicBezTo>
                <a:cubicBezTo>
                  <a:pt x="15628590" y="-12479"/>
                  <a:pt x="16062010" y="-12069"/>
                  <a:pt x="16459200" y="0"/>
                </a:cubicBezTo>
                <a:cubicBezTo>
                  <a:pt x="16459049" y="7706"/>
                  <a:pt x="16460087" y="13931"/>
                  <a:pt x="16459200" y="27432"/>
                </a:cubicBezTo>
                <a:cubicBezTo>
                  <a:pt x="16315339" y="20935"/>
                  <a:pt x="16231909" y="42819"/>
                  <a:pt x="16102584" y="27432"/>
                </a:cubicBezTo>
                <a:cubicBezTo>
                  <a:pt x="15973259" y="12045"/>
                  <a:pt x="15580560" y="51242"/>
                  <a:pt x="15416784" y="27432"/>
                </a:cubicBezTo>
                <a:cubicBezTo>
                  <a:pt x="15253008" y="3622"/>
                  <a:pt x="15181626" y="26334"/>
                  <a:pt x="15060168" y="27432"/>
                </a:cubicBezTo>
                <a:cubicBezTo>
                  <a:pt x="14938710" y="28530"/>
                  <a:pt x="14400846" y="21299"/>
                  <a:pt x="14209776" y="27432"/>
                </a:cubicBezTo>
                <a:cubicBezTo>
                  <a:pt x="14018706" y="33565"/>
                  <a:pt x="13805385" y="48505"/>
                  <a:pt x="13688568" y="27432"/>
                </a:cubicBezTo>
                <a:cubicBezTo>
                  <a:pt x="13571751" y="6359"/>
                  <a:pt x="13472548" y="26552"/>
                  <a:pt x="13331952" y="27432"/>
                </a:cubicBezTo>
                <a:cubicBezTo>
                  <a:pt x="13191356" y="28312"/>
                  <a:pt x="13234055" y="20883"/>
                  <a:pt x="13139928" y="27432"/>
                </a:cubicBezTo>
                <a:cubicBezTo>
                  <a:pt x="13045801" y="33981"/>
                  <a:pt x="12707747" y="18669"/>
                  <a:pt x="12454128" y="27432"/>
                </a:cubicBezTo>
                <a:cubicBezTo>
                  <a:pt x="12200509" y="36195"/>
                  <a:pt x="11974339" y="1821"/>
                  <a:pt x="11603736" y="27432"/>
                </a:cubicBezTo>
                <a:cubicBezTo>
                  <a:pt x="11233133" y="53043"/>
                  <a:pt x="11202281" y="15642"/>
                  <a:pt x="10917936" y="27432"/>
                </a:cubicBezTo>
                <a:cubicBezTo>
                  <a:pt x="10633591" y="39222"/>
                  <a:pt x="10351188" y="-7651"/>
                  <a:pt x="9902952" y="27432"/>
                </a:cubicBezTo>
                <a:cubicBezTo>
                  <a:pt x="9454716" y="62515"/>
                  <a:pt x="9540812" y="35851"/>
                  <a:pt x="9381744" y="27432"/>
                </a:cubicBezTo>
                <a:cubicBezTo>
                  <a:pt x="9222676" y="19013"/>
                  <a:pt x="9279274" y="24639"/>
                  <a:pt x="9189720" y="27432"/>
                </a:cubicBezTo>
                <a:cubicBezTo>
                  <a:pt x="9100166" y="30225"/>
                  <a:pt x="9040114" y="24993"/>
                  <a:pt x="8997696" y="27432"/>
                </a:cubicBezTo>
                <a:cubicBezTo>
                  <a:pt x="8955278" y="29871"/>
                  <a:pt x="8568270" y="-9750"/>
                  <a:pt x="8147304" y="27432"/>
                </a:cubicBezTo>
                <a:cubicBezTo>
                  <a:pt x="7726338" y="64614"/>
                  <a:pt x="7756575" y="58097"/>
                  <a:pt x="7461504" y="27432"/>
                </a:cubicBezTo>
                <a:cubicBezTo>
                  <a:pt x="7166433" y="-3233"/>
                  <a:pt x="6691777" y="23003"/>
                  <a:pt x="6446520" y="27432"/>
                </a:cubicBezTo>
                <a:cubicBezTo>
                  <a:pt x="6201263" y="31861"/>
                  <a:pt x="6055564" y="5822"/>
                  <a:pt x="5760720" y="27432"/>
                </a:cubicBezTo>
                <a:cubicBezTo>
                  <a:pt x="5465876" y="49042"/>
                  <a:pt x="5182562" y="-15037"/>
                  <a:pt x="4910328" y="27432"/>
                </a:cubicBezTo>
                <a:cubicBezTo>
                  <a:pt x="4638094" y="69901"/>
                  <a:pt x="4524349" y="1902"/>
                  <a:pt x="4224528" y="27432"/>
                </a:cubicBezTo>
                <a:cubicBezTo>
                  <a:pt x="3924707" y="52962"/>
                  <a:pt x="3780041" y="5974"/>
                  <a:pt x="3538728" y="27432"/>
                </a:cubicBezTo>
                <a:cubicBezTo>
                  <a:pt x="3297415" y="48890"/>
                  <a:pt x="3195183" y="15951"/>
                  <a:pt x="3017520" y="27432"/>
                </a:cubicBezTo>
                <a:cubicBezTo>
                  <a:pt x="2839857" y="38913"/>
                  <a:pt x="2369331" y="20768"/>
                  <a:pt x="2167128" y="27432"/>
                </a:cubicBezTo>
                <a:cubicBezTo>
                  <a:pt x="1964925" y="34096"/>
                  <a:pt x="1784521" y="20363"/>
                  <a:pt x="1481328" y="27432"/>
                </a:cubicBezTo>
                <a:cubicBezTo>
                  <a:pt x="1178135" y="34501"/>
                  <a:pt x="971590" y="55923"/>
                  <a:pt x="630936" y="27432"/>
                </a:cubicBezTo>
                <a:cubicBezTo>
                  <a:pt x="290282" y="-1059"/>
                  <a:pt x="133182" y="8818"/>
                  <a:pt x="0" y="27432"/>
                </a:cubicBezTo>
                <a:cubicBezTo>
                  <a:pt x="-1246" y="21545"/>
                  <a:pt x="-1312" y="12780"/>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6">
            <a:extLst>
              <a:ext uri="{FF2B5EF4-FFF2-40B4-BE49-F238E27FC236}">
                <a16:creationId xmlns:a16="http://schemas.microsoft.com/office/drawing/2014/main" id="{F1F2ABFA-00ED-20E1-F869-F475A72D80A4}"/>
              </a:ext>
            </a:extLst>
          </p:cNvPr>
          <p:cNvSpPr txBox="1"/>
          <p:nvPr/>
        </p:nvSpPr>
        <p:spPr>
          <a:xfrm>
            <a:off x="858739" y="3106974"/>
            <a:ext cx="10070328" cy="6178758"/>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2600" b="1" dirty="0" err="1"/>
              <a:t>ElevateU</a:t>
            </a:r>
            <a:r>
              <a:rPr lang="en-US" sz="2600" b="1" dirty="0"/>
              <a:t> Marketing Agency</a:t>
            </a:r>
            <a:r>
              <a:rPr lang="en-US" sz="2600" dirty="0"/>
              <a:t> is a dynamic, results-driven marketing firm that partners with businesses to elevate their brand presence, increase visibility, and drive measurable growth. We specialize in a wide range of digital marketing services, including search engine optimization (SEO), social media management, paid advertising, content creation, branding, and web design.</a:t>
            </a:r>
          </a:p>
          <a:p>
            <a:pPr indent="-228600">
              <a:lnSpc>
                <a:spcPct val="90000"/>
              </a:lnSpc>
              <a:spcAft>
                <a:spcPts val="600"/>
              </a:spcAft>
              <a:buFont typeface="Arial" panose="020B0604020202020204" pitchFamily="34" charset="0"/>
              <a:buChar char="•"/>
            </a:pPr>
            <a:r>
              <a:rPr lang="en-US" sz="2600" dirty="0"/>
              <a:t>At </a:t>
            </a:r>
            <a:r>
              <a:rPr lang="en-US" sz="2600" dirty="0" err="1"/>
              <a:t>ElevateU</a:t>
            </a:r>
            <a:r>
              <a:rPr lang="en-US" sz="2600" dirty="0"/>
              <a:t>, we take a tailored approach to every campaign, understanding that each business is unique. Our team of experts works closely with clients to develop customized strategies that resonate with their target audience, maximize ROI, and foster long-term relationships.</a:t>
            </a:r>
          </a:p>
          <a:p>
            <a:pPr indent="-228600">
              <a:lnSpc>
                <a:spcPct val="90000"/>
              </a:lnSpc>
              <a:spcAft>
                <a:spcPts val="600"/>
              </a:spcAft>
              <a:buFont typeface="Arial" panose="020B0604020202020204" pitchFamily="34" charset="0"/>
              <a:buChar char="•"/>
            </a:pPr>
            <a:r>
              <a:rPr lang="en-US" sz="2600" dirty="0"/>
              <a:t>Whether you're a startup looking to establish your digital footprint or an established brand aiming for the next level of success, </a:t>
            </a:r>
            <a:r>
              <a:rPr lang="en-US" sz="2600" dirty="0" err="1"/>
              <a:t>ElevateU</a:t>
            </a:r>
            <a:r>
              <a:rPr lang="en-US" sz="2600" dirty="0"/>
              <a:t> is your go-to partner for growth. We combine innovative tactics, data-driven insights, and creative solutions to elevate your business and achieve outstanding results.</a:t>
            </a:r>
          </a:p>
          <a:p>
            <a:pPr indent="-228600">
              <a:lnSpc>
                <a:spcPct val="90000"/>
              </a:lnSpc>
              <a:spcAft>
                <a:spcPts val="600"/>
              </a:spcAft>
              <a:buFont typeface="Arial" panose="020B0604020202020204" pitchFamily="34" charset="0"/>
              <a:buChar char="•"/>
            </a:pPr>
            <a:endParaRPr lang="en-US" sz="2600" dirty="0">
              <a:sym typeface="TT Drugs"/>
            </a:endParaRPr>
          </a:p>
        </p:txBody>
      </p:sp>
      <p:pic>
        <p:nvPicPr>
          <p:cNvPr id="3" name="Picture 2">
            <a:extLst>
              <a:ext uri="{FF2B5EF4-FFF2-40B4-BE49-F238E27FC236}">
                <a16:creationId xmlns:a16="http://schemas.microsoft.com/office/drawing/2014/main" id="{F7334457-F2C7-0297-6427-5ECC47838C4F}"/>
              </a:ext>
            </a:extLst>
          </p:cNvPr>
          <p:cNvPicPr>
            <a:picLocks noChangeAspect="1"/>
          </p:cNvPicPr>
          <p:nvPr/>
        </p:nvPicPr>
        <p:blipFill>
          <a:blip r:embed="rId2"/>
          <a:srcRect l="311" r="4445" b="-1"/>
          <a:stretch/>
        </p:blipFill>
        <p:spPr>
          <a:xfrm>
            <a:off x="11201400" y="3140964"/>
            <a:ext cx="5911596" cy="6144768"/>
          </a:xfrm>
          <a:prstGeom prst="rect">
            <a:avLst/>
          </a:prstGeom>
        </p:spPr>
      </p:pic>
    </p:spTree>
    <p:extLst>
      <p:ext uri="{BB962C8B-B14F-4D97-AF65-F5344CB8AC3E}">
        <p14:creationId xmlns:p14="http://schemas.microsoft.com/office/powerpoint/2010/main" val="13108234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1224</TotalTime>
  <Words>815</Words>
  <Application>Microsoft Office PowerPoint</Application>
  <PresentationFormat>Custom</PresentationFormat>
  <Paragraphs>47</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TT Ricordi Nobili</vt:lpstr>
      <vt:lpstr>Arial</vt:lpstr>
      <vt:lpstr>Calibri</vt:lpstr>
      <vt:lpstr>Aptos</vt:lpstr>
      <vt:lpstr>TT Drugs</vt:lpstr>
      <vt:lpstr>Abadi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Beige Minimalist Feminine Creative Portfolio Presentation</dc:title>
  <dc:creator>Abdallah Galal</dc:creator>
  <cp:lastModifiedBy>Abdallah Galal</cp:lastModifiedBy>
  <cp:revision>10</cp:revision>
  <dcterms:created xsi:type="dcterms:W3CDTF">2006-08-16T00:00:00Z</dcterms:created>
  <dcterms:modified xsi:type="dcterms:W3CDTF">2024-11-26T15:43:48Z</dcterms:modified>
  <dc:identifier>DAGQFFDFlxM</dc:identifier>
</cp:coreProperties>
</file>

<file path=docProps/thumbnail.jpeg>
</file>